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37"/>
  </p:notesMasterIdLst>
  <p:sldIdLst>
    <p:sldId id="256" r:id="rId2"/>
    <p:sldId id="292" r:id="rId3"/>
    <p:sldId id="259" r:id="rId4"/>
    <p:sldId id="268" r:id="rId5"/>
    <p:sldId id="267" r:id="rId6"/>
    <p:sldId id="274" r:id="rId7"/>
    <p:sldId id="272" r:id="rId8"/>
    <p:sldId id="300" r:id="rId9"/>
    <p:sldId id="265" r:id="rId10"/>
    <p:sldId id="276" r:id="rId11"/>
    <p:sldId id="294" r:id="rId12"/>
    <p:sldId id="299" r:id="rId13"/>
    <p:sldId id="293" r:id="rId14"/>
    <p:sldId id="280" r:id="rId15"/>
    <p:sldId id="297" r:id="rId16"/>
    <p:sldId id="298" r:id="rId17"/>
    <p:sldId id="301" r:id="rId18"/>
    <p:sldId id="303" r:id="rId19"/>
    <p:sldId id="302" r:id="rId20"/>
    <p:sldId id="304" r:id="rId21"/>
    <p:sldId id="305" r:id="rId22"/>
    <p:sldId id="306" r:id="rId23"/>
    <p:sldId id="307" r:id="rId24"/>
    <p:sldId id="308" r:id="rId25"/>
    <p:sldId id="309" r:id="rId26"/>
    <p:sldId id="310" r:id="rId27"/>
    <p:sldId id="311" r:id="rId28"/>
    <p:sldId id="312" r:id="rId29"/>
    <p:sldId id="313" r:id="rId30"/>
    <p:sldId id="314" r:id="rId31"/>
    <p:sldId id="315" r:id="rId32"/>
    <p:sldId id="316" r:id="rId33"/>
    <p:sldId id="288" r:id="rId34"/>
    <p:sldId id="283" r:id="rId35"/>
    <p:sldId id="284"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EE8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84803" autoAdjust="0"/>
  </p:normalViewPr>
  <p:slideViewPr>
    <p:cSldViewPr>
      <p:cViewPr>
        <p:scale>
          <a:sx n="53" d="100"/>
          <a:sy n="53" d="100"/>
        </p:scale>
        <p:origin x="-1171" y="8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p:scale>
          <a:sx n="99" d="100"/>
          <a:sy n="99" d="100"/>
        </p:scale>
        <p:origin x="1650" y="-18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856BF5-C3C9-4683-867B-5D64EBA59C71}" type="datetimeFigureOut">
              <a:rPr lang="en-US" smtClean="0"/>
              <a:t>1/24/2018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3D0198-EF38-41F2-9F04-333CBD8890C2}" type="slidenum">
              <a:rPr lang="en-US" smtClean="0"/>
              <a:t>‹#›</a:t>
            </a:fld>
            <a:endParaRPr lang="en-US"/>
          </a:p>
        </p:txBody>
      </p:sp>
    </p:spTree>
    <p:extLst>
      <p:ext uri="{BB962C8B-B14F-4D97-AF65-F5344CB8AC3E}">
        <p14:creationId xmlns:p14="http://schemas.microsoft.com/office/powerpoint/2010/main" val="967905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D3D0198-EF38-41F2-9F04-333CBD8890C2}" type="slidenum">
              <a:rPr lang="en-US" smtClean="0"/>
              <a:t>1</a:t>
            </a:fld>
            <a:endParaRPr lang="en-US"/>
          </a:p>
        </p:txBody>
      </p:sp>
    </p:spTree>
    <p:extLst>
      <p:ext uri="{BB962C8B-B14F-4D97-AF65-F5344CB8AC3E}">
        <p14:creationId xmlns:p14="http://schemas.microsoft.com/office/powerpoint/2010/main" val="1018141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3D0198-EF38-41F2-9F04-333CBD8890C2}" type="slidenum">
              <a:rPr lang="en-US" smtClean="0"/>
              <a:t>11</a:t>
            </a:fld>
            <a:endParaRPr lang="en-US"/>
          </a:p>
        </p:txBody>
      </p:sp>
    </p:spTree>
    <p:extLst>
      <p:ext uri="{BB962C8B-B14F-4D97-AF65-F5344CB8AC3E}">
        <p14:creationId xmlns:p14="http://schemas.microsoft.com/office/powerpoint/2010/main" val="3691913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3D0198-EF38-41F2-9F04-333CBD8890C2}" type="slidenum">
              <a:rPr lang="en-US" smtClean="0"/>
              <a:t>13</a:t>
            </a:fld>
            <a:endParaRPr lang="en-US"/>
          </a:p>
        </p:txBody>
      </p:sp>
    </p:spTree>
    <p:extLst>
      <p:ext uri="{BB962C8B-B14F-4D97-AF65-F5344CB8AC3E}">
        <p14:creationId xmlns:p14="http://schemas.microsoft.com/office/powerpoint/2010/main" val="788907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3D0198-EF38-41F2-9F04-333CBD8890C2}" type="slidenum">
              <a:rPr lang="en-US" smtClean="0"/>
              <a:t>14</a:t>
            </a:fld>
            <a:endParaRPr lang="en-US"/>
          </a:p>
        </p:txBody>
      </p:sp>
    </p:spTree>
    <p:extLst>
      <p:ext uri="{BB962C8B-B14F-4D97-AF65-F5344CB8AC3E}">
        <p14:creationId xmlns:p14="http://schemas.microsoft.com/office/powerpoint/2010/main" val="3753768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bg1"/>
                </a:solidFill>
              </a:rPr>
              <a:t>26-mile tributary to Willamette River</a:t>
            </a:r>
          </a:p>
          <a:p>
            <a:pPr marL="171450" indent="-171450">
              <a:buFont typeface="Arial" panose="020B0604020202020204" pitchFamily="34" charset="0"/>
              <a:buChar char="•"/>
            </a:pPr>
            <a:r>
              <a:rPr lang="en-US" dirty="0">
                <a:solidFill>
                  <a:schemeClr val="bg1"/>
                </a:solidFill>
              </a:rPr>
              <a:t>Mainstem Creek is free-flowing and above ground </a:t>
            </a:r>
          </a:p>
          <a:p>
            <a:pPr marL="171450" indent="-171450">
              <a:buFont typeface="Arial" panose="020B0604020202020204" pitchFamily="34" charset="0"/>
              <a:buChar char="•"/>
            </a:pPr>
            <a:r>
              <a:rPr lang="en-US" dirty="0">
                <a:solidFill>
                  <a:schemeClr val="bg1"/>
                </a:solidFill>
              </a:rPr>
              <a:t>Originates near Boring, Oregon</a:t>
            </a:r>
          </a:p>
          <a:p>
            <a:pPr marL="171450" indent="-171450">
              <a:buFont typeface="Arial" panose="020B0604020202020204" pitchFamily="34" charset="0"/>
              <a:buChar char="•"/>
            </a:pPr>
            <a:r>
              <a:rPr lang="en-US" dirty="0">
                <a:solidFill>
                  <a:schemeClr val="bg1"/>
                </a:solidFill>
              </a:rPr>
              <a:t>Enters Willamette River near </a:t>
            </a:r>
            <a:r>
              <a:rPr lang="en-US" dirty="0" err="1">
                <a:solidFill>
                  <a:schemeClr val="bg1"/>
                </a:solidFill>
              </a:rPr>
              <a:t>Milwaulkie</a:t>
            </a:r>
            <a:r>
              <a:rPr lang="en-US" dirty="0">
                <a:solidFill>
                  <a:schemeClr val="bg1"/>
                </a:solidFill>
              </a:rPr>
              <a:t>, Oregon</a:t>
            </a:r>
          </a:p>
          <a:p>
            <a:pPr marL="171450" indent="-171450">
              <a:buFont typeface="Arial" panose="020B0604020202020204" pitchFamily="34" charset="0"/>
              <a:buChar char="•"/>
            </a:pPr>
            <a:r>
              <a:rPr lang="en-US" dirty="0">
                <a:solidFill>
                  <a:schemeClr val="bg1"/>
                </a:solidFill>
              </a:rPr>
              <a:t>72% of Watershed in current Metro Urban Growth Boundary</a:t>
            </a:r>
          </a:p>
          <a:p>
            <a:pPr marL="171450" indent="-171450">
              <a:buFont typeface="Arial" panose="020B0604020202020204" pitchFamily="34" charset="0"/>
              <a:buChar char="•"/>
            </a:pPr>
            <a:r>
              <a:rPr lang="en-US" dirty="0">
                <a:solidFill>
                  <a:schemeClr val="bg1"/>
                </a:solidFill>
              </a:rPr>
              <a:t>Hosts Steelhead and Cutthroat trout &amp; Coho and Chinook salmon</a:t>
            </a:r>
          </a:p>
          <a:p>
            <a:endParaRPr lang="en-US" dirty="0"/>
          </a:p>
        </p:txBody>
      </p:sp>
      <p:sp>
        <p:nvSpPr>
          <p:cNvPr id="4" name="Slide Number Placeholder 3"/>
          <p:cNvSpPr>
            <a:spLocks noGrp="1"/>
          </p:cNvSpPr>
          <p:nvPr>
            <p:ph type="sldNum" sz="quarter" idx="10"/>
          </p:nvPr>
        </p:nvSpPr>
        <p:spPr/>
        <p:txBody>
          <a:bodyPr/>
          <a:lstStyle/>
          <a:p>
            <a:fld id="{1D3D0198-EF38-41F2-9F04-333CBD8890C2}" type="slidenum">
              <a:rPr lang="en-US" smtClean="0"/>
              <a:t>15</a:t>
            </a:fld>
            <a:endParaRPr lang="en-US"/>
          </a:p>
        </p:txBody>
      </p:sp>
    </p:spTree>
    <p:extLst>
      <p:ext uri="{BB962C8B-B14F-4D97-AF65-F5344CB8AC3E}">
        <p14:creationId xmlns:p14="http://schemas.microsoft.com/office/powerpoint/2010/main" val="959989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bg1"/>
                </a:solidFill>
              </a:rPr>
              <a:t>21-acres adjacent to Springwater Corridor trail</a:t>
            </a:r>
          </a:p>
          <a:p>
            <a:pPr marL="171450" indent="-171450">
              <a:buFont typeface="Arial" panose="020B0604020202020204" pitchFamily="34" charset="0"/>
              <a:buChar char="•"/>
            </a:pPr>
            <a:r>
              <a:rPr lang="en-US" dirty="0">
                <a:solidFill>
                  <a:schemeClr val="bg1"/>
                </a:solidFill>
              </a:rPr>
              <a:t>Dedicated as a Wildlife Refuge in 1990</a:t>
            </a:r>
          </a:p>
          <a:p>
            <a:pPr marL="171450" indent="-171450">
              <a:buFont typeface="Arial" panose="020B0604020202020204" pitchFamily="34" charset="0"/>
              <a:buChar char="•"/>
            </a:pPr>
            <a:r>
              <a:rPr lang="en-US" dirty="0">
                <a:solidFill>
                  <a:schemeClr val="bg1"/>
                </a:solidFill>
              </a:rPr>
              <a:t>Shrubby uplands, wetlands and emergent marsh/pond</a:t>
            </a:r>
          </a:p>
          <a:p>
            <a:pPr marL="171450" indent="-171450">
              <a:buFont typeface="Arial" panose="020B0604020202020204" pitchFamily="34" charset="0"/>
              <a:buChar char="•"/>
            </a:pPr>
            <a:r>
              <a:rPr lang="en-US" dirty="0">
                <a:solidFill>
                  <a:schemeClr val="bg1"/>
                </a:solidFill>
              </a:rPr>
              <a:t>Hosts red-legged frog, long-toed salamander, alder </a:t>
            </a:r>
            <a:r>
              <a:rPr lang="en-US" dirty="0" err="1">
                <a:solidFill>
                  <a:schemeClr val="bg1"/>
                </a:solidFill>
              </a:rPr>
              <a:t>daggermoth</a:t>
            </a:r>
            <a:r>
              <a:rPr lang="en-US" dirty="0">
                <a:solidFill>
                  <a:schemeClr val="bg1"/>
                </a:solidFill>
              </a:rPr>
              <a:t>, willow flycatcher and other migrating bird species</a:t>
            </a:r>
          </a:p>
          <a:p>
            <a:pPr marL="171450" indent="-171450">
              <a:buFont typeface="Arial" panose="020B0604020202020204" pitchFamily="34" charset="0"/>
              <a:buChar char="•"/>
            </a:pPr>
            <a:r>
              <a:rPr lang="en-US" dirty="0">
                <a:solidFill>
                  <a:schemeClr val="bg1"/>
                </a:solidFill>
              </a:rPr>
              <a:t>Pristine, but threatened by illegal camping &amp; invasive species</a:t>
            </a:r>
          </a:p>
          <a:p>
            <a:pPr marL="171450" indent="-171450">
              <a:buFont typeface="Arial" panose="020B0604020202020204" pitchFamily="34" charset="0"/>
              <a:buChar char="•"/>
            </a:pPr>
            <a:r>
              <a:rPr lang="en-US" dirty="0">
                <a:solidFill>
                  <a:srgbClr val="FFFF00"/>
                </a:solidFill>
              </a:rPr>
              <a:t>Access</a:t>
            </a:r>
          </a:p>
          <a:p>
            <a:pPr marL="171450" indent="-171450">
              <a:buFont typeface="Arial" panose="020B0604020202020204" pitchFamily="34" charset="0"/>
              <a:buChar char="•"/>
            </a:pPr>
            <a:r>
              <a:rPr lang="en-US" dirty="0">
                <a:solidFill>
                  <a:srgbClr val="FFFF00"/>
                </a:solidFill>
              </a:rPr>
              <a:t>Somewhat remote and difficult to navigate; wet most of year</a:t>
            </a:r>
          </a:p>
          <a:p>
            <a:pPr marL="171450" indent="-171450">
              <a:buFont typeface="Arial" panose="020B0604020202020204" pitchFamily="34" charset="0"/>
              <a:buChar char="•"/>
            </a:pPr>
            <a:r>
              <a:rPr lang="en-US" dirty="0">
                <a:solidFill>
                  <a:srgbClr val="FFFF00"/>
                </a:solidFill>
              </a:rPr>
              <a:t>Some trail access</a:t>
            </a:r>
          </a:p>
          <a:p>
            <a:pPr marL="171450" indent="-171450">
              <a:buFont typeface="Arial" panose="020B0604020202020204" pitchFamily="34" charset="0"/>
              <a:buChar char="•"/>
            </a:pPr>
            <a:r>
              <a:rPr lang="en-US" dirty="0">
                <a:solidFill>
                  <a:srgbClr val="FFFF00"/>
                </a:solidFill>
              </a:rPr>
              <a:t>Potentially aggressive illegal campers and/or dogs</a:t>
            </a:r>
          </a:p>
          <a:p>
            <a:pPr marL="171450" indent="-171450">
              <a:buFont typeface="Arial" panose="020B0604020202020204" pitchFamily="34" charset="0"/>
              <a:buChar char="•"/>
            </a:pPr>
            <a:endParaRPr lang="en-US"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1D3D0198-EF38-41F2-9F04-333CBD8890C2}" type="slidenum">
              <a:rPr lang="en-US" smtClean="0"/>
              <a:t>16</a:t>
            </a:fld>
            <a:endParaRPr lang="en-US"/>
          </a:p>
        </p:txBody>
      </p:sp>
    </p:spTree>
    <p:extLst>
      <p:ext uri="{BB962C8B-B14F-4D97-AF65-F5344CB8AC3E}">
        <p14:creationId xmlns:p14="http://schemas.microsoft.com/office/powerpoint/2010/main" val="3507183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1/3 acre</a:t>
            </a:r>
          </a:p>
          <a:p>
            <a:pPr marL="171450" indent="-171450">
              <a:buFont typeface="Arial" panose="020B0604020202020204" pitchFamily="34" charset="0"/>
              <a:buChar char="•"/>
            </a:pPr>
            <a:r>
              <a:rPr lang="en-US" dirty="0"/>
              <a:t>Crystal Springs</a:t>
            </a:r>
          </a:p>
          <a:p>
            <a:pPr marL="171450" indent="-171450">
              <a:buFont typeface="Arial" panose="020B0604020202020204" pitchFamily="34" charset="0"/>
              <a:buChar char="•"/>
            </a:pPr>
            <a:r>
              <a:rPr lang="en-US" dirty="0"/>
              <a:t>Active partner group: Crystal Springs Partnership</a:t>
            </a:r>
          </a:p>
          <a:p>
            <a:pPr marL="171450" indent="-171450">
              <a:buFont typeface="Arial" panose="020B0604020202020204" pitchFamily="34" charset="0"/>
              <a:buChar char="•"/>
            </a:pPr>
            <a:r>
              <a:rPr lang="en-US" dirty="0"/>
              <a:t>Otters!</a:t>
            </a:r>
          </a:p>
        </p:txBody>
      </p:sp>
      <p:sp>
        <p:nvSpPr>
          <p:cNvPr id="4" name="Slide Number Placeholder 3"/>
          <p:cNvSpPr>
            <a:spLocks noGrp="1"/>
          </p:cNvSpPr>
          <p:nvPr>
            <p:ph type="sldNum" sz="quarter" idx="10"/>
          </p:nvPr>
        </p:nvSpPr>
        <p:spPr/>
        <p:txBody>
          <a:bodyPr/>
          <a:lstStyle/>
          <a:p>
            <a:fld id="{1D3D0198-EF38-41F2-9F04-333CBD8890C2}" type="slidenum">
              <a:rPr lang="en-US" smtClean="0"/>
              <a:t>17</a:t>
            </a:fld>
            <a:endParaRPr lang="en-US"/>
          </a:p>
        </p:txBody>
      </p:sp>
    </p:spTree>
    <p:extLst>
      <p:ext uri="{BB962C8B-B14F-4D97-AF65-F5344CB8AC3E}">
        <p14:creationId xmlns:p14="http://schemas.microsoft.com/office/powerpoint/2010/main" val="2281822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bg1"/>
                </a:solidFill>
              </a:rPr>
              <a:t>Part of the East Buttes &amp; Boring Lava Domes complex</a:t>
            </a:r>
          </a:p>
          <a:p>
            <a:pPr marL="171450" indent="-171450">
              <a:buFont typeface="Arial" panose="020B0604020202020204" pitchFamily="34" charset="0"/>
              <a:buChar char="•"/>
            </a:pPr>
            <a:r>
              <a:rPr lang="en-US" dirty="0">
                <a:solidFill>
                  <a:schemeClr val="bg1"/>
                </a:solidFill>
              </a:rPr>
              <a:t>Dormant cinder cones composed of basalt</a:t>
            </a:r>
          </a:p>
          <a:p>
            <a:pPr marL="171450" indent="-171450">
              <a:buFont typeface="Arial" panose="020B0604020202020204" pitchFamily="34" charset="0"/>
              <a:buChar char="•"/>
            </a:pPr>
            <a:r>
              <a:rPr lang="en-US" dirty="0">
                <a:solidFill>
                  <a:schemeClr val="bg1"/>
                </a:solidFill>
              </a:rPr>
              <a:t>Buttes formed several hundred thousand years ago</a:t>
            </a:r>
          </a:p>
          <a:p>
            <a:pPr marL="171450" indent="-171450">
              <a:buFont typeface="Arial" panose="020B0604020202020204" pitchFamily="34" charset="0"/>
              <a:buChar char="•"/>
            </a:pPr>
            <a:r>
              <a:rPr lang="en-US" dirty="0">
                <a:solidFill>
                  <a:schemeClr val="bg1"/>
                </a:solidFill>
              </a:rPr>
              <a:t>Forested Buttes with tributary streams important for Johnson Creek water quality</a:t>
            </a:r>
          </a:p>
          <a:p>
            <a:pPr marL="171450" indent="-171450">
              <a:buFont typeface="Arial" panose="020B0604020202020204" pitchFamily="34" charset="0"/>
              <a:buChar char="•"/>
            </a:pPr>
            <a:r>
              <a:rPr lang="en-US" dirty="0">
                <a:solidFill>
                  <a:schemeClr val="bg1"/>
                </a:solidFill>
              </a:rPr>
              <a:t>Deer present, probably coyote and black bear</a:t>
            </a:r>
          </a:p>
          <a:p>
            <a:pPr marL="171450" indent="-171450">
              <a:buFont typeface="Arial" panose="020B0604020202020204" pitchFamily="34" charset="0"/>
              <a:buChar char="•"/>
            </a:pPr>
            <a:r>
              <a:rPr lang="en-US" dirty="0"/>
              <a:t>Access</a:t>
            </a:r>
          </a:p>
        </p:txBody>
      </p:sp>
      <p:sp>
        <p:nvSpPr>
          <p:cNvPr id="4" name="Slide Number Placeholder 3"/>
          <p:cNvSpPr>
            <a:spLocks noGrp="1"/>
          </p:cNvSpPr>
          <p:nvPr>
            <p:ph type="sldNum" sz="quarter" idx="10"/>
          </p:nvPr>
        </p:nvSpPr>
        <p:spPr/>
        <p:txBody>
          <a:bodyPr/>
          <a:lstStyle/>
          <a:p>
            <a:fld id="{1D3D0198-EF38-41F2-9F04-333CBD8890C2}" type="slidenum">
              <a:rPr lang="en-US" smtClean="0"/>
              <a:t>18</a:t>
            </a:fld>
            <a:endParaRPr lang="en-US"/>
          </a:p>
        </p:txBody>
      </p:sp>
    </p:spTree>
    <p:extLst>
      <p:ext uri="{BB962C8B-B14F-4D97-AF65-F5344CB8AC3E}">
        <p14:creationId xmlns:p14="http://schemas.microsoft.com/office/powerpoint/2010/main" val="3770071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Hybrid park</a:t>
            </a:r>
          </a:p>
          <a:p>
            <a:pPr marL="171450" indent="-171450">
              <a:buFont typeface="Arial" panose="020B0604020202020204" pitchFamily="34" charset="0"/>
              <a:buChar char="•"/>
            </a:pPr>
            <a:r>
              <a:rPr lang="en-US" dirty="0"/>
              <a:t>27 acres are natural area</a:t>
            </a:r>
          </a:p>
          <a:p>
            <a:pPr marL="171450" indent="-171450">
              <a:buFont typeface="Arial" panose="020B0604020202020204" pitchFamily="34" charset="0"/>
              <a:buChar char="•"/>
            </a:pPr>
            <a:r>
              <a:rPr lang="en-US" dirty="0"/>
              <a:t>Wildlife</a:t>
            </a:r>
          </a:p>
          <a:p>
            <a:pPr marL="171450" indent="-171450">
              <a:buFont typeface="Arial" panose="020B0604020202020204" pitchFamily="34" charset="0"/>
              <a:buChar char="•"/>
            </a:pPr>
            <a:r>
              <a:rPr lang="en-US" dirty="0"/>
              <a:t>Volunteer input</a:t>
            </a:r>
          </a:p>
          <a:p>
            <a:pPr marL="171450" indent="-171450">
              <a:buFont typeface="Arial" panose="020B0604020202020204" pitchFamily="34" charset="0"/>
              <a:buChar char="•"/>
            </a:pPr>
            <a:r>
              <a:rPr lang="en-US" dirty="0"/>
              <a:t>Access</a:t>
            </a:r>
          </a:p>
        </p:txBody>
      </p:sp>
      <p:sp>
        <p:nvSpPr>
          <p:cNvPr id="4" name="Slide Number Placeholder 3"/>
          <p:cNvSpPr>
            <a:spLocks noGrp="1"/>
          </p:cNvSpPr>
          <p:nvPr>
            <p:ph type="sldNum" sz="quarter" idx="10"/>
          </p:nvPr>
        </p:nvSpPr>
        <p:spPr/>
        <p:txBody>
          <a:bodyPr/>
          <a:lstStyle/>
          <a:p>
            <a:fld id="{1D3D0198-EF38-41F2-9F04-333CBD8890C2}" type="slidenum">
              <a:rPr lang="en-US" smtClean="0"/>
              <a:t>19</a:t>
            </a:fld>
            <a:endParaRPr lang="en-US"/>
          </a:p>
        </p:txBody>
      </p:sp>
    </p:spTree>
    <p:extLst>
      <p:ext uri="{BB962C8B-B14F-4D97-AF65-F5344CB8AC3E}">
        <p14:creationId xmlns:p14="http://schemas.microsoft.com/office/powerpoint/2010/main" val="3282951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1.5 acres</a:t>
            </a:r>
          </a:p>
          <a:p>
            <a:pPr marL="171450" indent="-171450">
              <a:buFont typeface="Arial" panose="020B0604020202020204" pitchFamily="34" charset="0"/>
              <a:buChar char="•"/>
            </a:pPr>
            <a:r>
              <a:rPr lang="en-US" dirty="0"/>
              <a:t>Volunteer input</a:t>
            </a:r>
          </a:p>
          <a:p>
            <a:pPr marL="171450" indent="-171450">
              <a:buFont typeface="Arial" panose="020B0604020202020204" pitchFamily="34" charset="0"/>
              <a:buChar char="•"/>
            </a:pPr>
            <a:r>
              <a:rPr lang="en-US" dirty="0"/>
              <a:t>Black-tailed deer</a:t>
            </a:r>
          </a:p>
          <a:p>
            <a:pPr marL="171450" indent="-171450">
              <a:buFont typeface="Arial" panose="020B0604020202020204" pitchFamily="34" charset="0"/>
              <a:buChar char="•"/>
            </a:pPr>
            <a:r>
              <a:rPr lang="en-US" dirty="0" err="1"/>
              <a:t>Downcut</a:t>
            </a:r>
            <a:r>
              <a:rPr lang="en-US" dirty="0"/>
              <a:t> stream</a:t>
            </a:r>
          </a:p>
          <a:p>
            <a:pPr marL="171450" indent="-171450">
              <a:buFont typeface="Arial" panose="020B0604020202020204" pitchFamily="34" charset="0"/>
              <a:buChar char="•"/>
            </a:pPr>
            <a:r>
              <a:rPr lang="en-US" dirty="0"/>
              <a:t>Access</a:t>
            </a:r>
          </a:p>
        </p:txBody>
      </p:sp>
      <p:sp>
        <p:nvSpPr>
          <p:cNvPr id="4" name="Slide Number Placeholder 3"/>
          <p:cNvSpPr>
            <a:spLocks noGrp="1"/>
          </p:cNvSpPr>
          <p:nvPr>
            <p:ph type="sldNum" sz="quarter" idx="10"/>
          </p:nvPr>
        </p:nvSpPr>
        <p:spPr/>
        <p:txBody>
          <a:bodyPr/>
          <a:lstStyle/>
          <a:p>
            <a:fld id="{1D3D0198-EF38-41F2-9F04-333CBD8890C2}" type="slidenum">
              <a:rPr lang="en-US" smtClean="0"/>
              <a:t>20</a:t>
            </a:fld>
            <a:endParaRPr lang="en-US"/>
          </a:p>
        </p:txBody>
      </p:sp>
    </p:spTree>
    <p:extLst>
      <p:ext uri="{BB962C8B-B14F-4D97-AF65-F5344CB8AC3E}">
        <p14:creationId xmlns:p14="http://schemas.microsoft.com/office/powerpoint/2010/main" val="4279231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Western red-backed salamander</a:t>
            </a:r>
          </a:p>
          <a:p>
            <a:pPr marL="171450" indent="-171450">
              <a:buFont typeface="Arial" panose="020B0604020202020204" pitchFamily="34" charset="0"/>
              <a:buChar char="•"/>
            </a:pPr>
            <a:r>
              <a:rPr lang="en-US" dirty="0">
                <a:solidFill>
                  <a:schemeClr val="bg1"/>
                </a:solidFill>
              </a:rPr>
              <a:t>part of forested East Buttes complex (but not itself a lava dome)</a:t>
            </a:r>
          </a:p>
          <a:p>
            <a:pPr marL="171450" indent="-171450">
              <a:buFont typeface="Arial" panose="020B0604020202020204" pitchFamily="34" charset="0"/>
              <a:buChar char="•"/>
            </a:pPr>
            <a:r>
              <a:rPr lang="en-US" dirty="0">
                <a:solidFill>
                  <a:schemeClr val="bg1"/>
                </a:solidFill>
              </a:rPr>
              <a:t>Cutthroat trout documented in </a:t>
            </a:r>
            <a:r>
              <a:rPr lang="en-US" dirty="0" err="1">
                <a:solidFill>
                  <a:schemeClr val="bg1"/>
                </a:solidFill>
              </a:rPr>
              <a:t>Deardorff</a:t>
            </a:r>
            <a:r>
              <a:rPr lang="en-US" dirty="0">
                <a:solidFill>
                  <a:schemeClr val="bg1"/>
                </a:solidFill>
              </a:rPr>
              <a:t> Creek</a:t>
            </a:r>
          </a:p>
          <a:p>
            <a:pPr marL="171450" indent="-171450">
              <a:buFont typeface="Arial" panose="020B0604020202020204" pitchFamily="34" charset="0"/>
              <a:buChar char="•"/>
            </a:pPr>
            <a:r>
              <a:rPr lang="en-US" dirty="0">
                <a:solidFill>
                  <a:schemeClr val="bg1"/>
                </a:solidFill>
              </a:rPr>
              <a:t>Documented sightings of pileated woodpecker, coyote, deer, black bear (scat!)</a:t>
            </a:r>
            <a:endParaRPr lang="en-US" dirty="0"/>
          </a:p>
          <a:p>
            <a:pPr marL="171450" indent="-171450">
              <a:buFont typeface="Arial" panose="020B0604020202020204" pitchFamily="34" charset="0"/>
              <a:buChar char="•"/>
            </a:pPr>
            <a:r>
              <a:rPr lang="en-US" dirty="0"/>
              <a:t>Access</a:t>
            </a:r>
          </a:p>
          <a:p>
            <a:pPr marL="171450" indent="-171450">
              <a:buFont typeface="Arial" panose="020B0604020202020204" pitchFamily="34" charset="0"/>
              <a:buChar char="•"/>
            </a:pPr>
            <a:r>
              <a:rPr lang="en-US" dirty="0"/>
              <a:t>Terrain</a:t>
            </a:r>
          </a:p>
          <a:p>
            <a:pPr marL="171450" indent="-171450">
              <a:buFont typeface="Arial" panose="020B0604020202020204" pitchFamily="34" charset="0"/>
              <a:buChar char="•"/>
            </a:pPr>
            <a:r>
              <a:rPr lang="en-US" dirty="0"/>
              <a:t>Little volunteer involvement</a:t>
            </a:r>
          </a:p>
        </p:txBody>
      </p:sp>
      <p:sp>
        <p:nvSpPr>
          <p:cNvPr id="4" name="Slide Number Placeholder 3"/>
          <p:cNvSpPr>
            <a:spLocks noGrp="1"/>
          </p:cNvSpPr>
          <p:nvPr>
            <p:ph type="sldNum" sz="quarter" idx="10"/>
          </p:nvPr>
        </p:nvSpPr>
        <p:spPr/>
        <p:txBody>
          <a:bodyPr/>
          <a:lstStyle/>
          <a:p>
            <a:fld id="{1D3D0198-EF38-41F2-9F04-333CBD8890C2}" type="slidenum">
              <a:rPr lang="en-US" smtClean="0"/>
              <a:t>21</a:t>
            </a:fld>
            <a:endParaRPr lang="en-US"/>
          </a:p>
        </p:txBody>
      </p:sp>
    </p:spTree>
    <p:extLst>
      <p:ext uri="{BB962C8B-B14F-4D97-AF65-F5344CB8AC3E}">
        <p14:creationId xmlns:p14="http://schemas.microsoft.com/office/powerpoint/2010/main" val="1651812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D3D0198-EF38-41F2-9F04-333CBD8890C2}" type="slidenum">
              <a:rPr lang="en-US" smtClean="0"/>
              <a:t>2</a:t>
            </a:fld>
            <a:endParaRPr lang="en-US"/>
          </a:p>
        </p:txBody>
      </p:sp>
    </p:spTree>
    <p:extLst>
      <p:ext uri="{BB962C8B-B14F-4D97-AF65-F5344CB8AC3E}">
        <p14:creationId xmlns:p14="http://schemas.microsoft.com/office/powerpoint/2010/main" val="1584828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rgbClr val="FFFF00"/>
                </a:solidFill>
              </a:rPr>
              <a:t>15+ acre hybrid park acquired in 1999 by PP&amp;R</a:t>
            </a:r>
          </a:p>
          <a:p>
            <a:pPr marL="171450" indent="-171450">
              <a:buFont typeface="Arial" panose="020B0604020202020204" pitchFamily="34" charset="0"/>
              <a:buChar char="•"/>
            </a:pPr>
            <a:r>
              <a:rPr lang="en-US" dirty="0">
                <a:solidFill>
                  <a:srgbClr val="FFFF00"/>
                </a:solidFill>
              </a:rPr>
              <a:t>Active Friends of Errol Heights group in partnership with JCWC</a:t>
            </a:r>
          </a:p>
          <a:p>
            <a:pPr marL="171450" indent="-171450">
              <a:buFont typeface="Arial" panose="020B0604020202020204" pitchFamily="34" charset="0"/>
              <a:buChar char="•"/>
            </a:pPr>
            <a:r>
              <a:rPr lang="en-US" dirty="0">
                <a:solidFill>
                  <a:srgbClr val="FFFF00"/>
                </a:solidFill>
              </a:rPr>
              <a:t>Creek bottom canyon and upland ridge</a:t>
            </a:r>
          </a:p>
          <a:p>
            <a:pPr marL="171450" indent="-171450">
              <a:buFont typeface="Arial" panose="020B0604020202020204" pitchFamily="34" charset="0"/>
              <a:buChar char="•"/>
            </a:pPr>
            <a:r>
              <a:rPr lang="en-US" dirty="0">
                <a:solidFill>
                  <a:srgbClr val="FFFF00"/>
                </a:solidFill>
              </a:rPr>
              <a:t>Provides about 10% of cold-water summer flow to Johnson Creek</a:t>
            </a:r>
          </a:p>
          <a:p>
            <a:pPr marL="171450" indent="-171450">
              <a:buFont typeface="Arial" panose="020B0604020202020204" pitchFamily="34" charset="0"/>
              <a:buChar char="•"/>
            </a:pPr>
            <a:r>
              <a:rPr lang="en-US" dirty="0">
                <a:solidFill>
                  <a:srgbClr val="FFFF00"/>
                </a:solidFill>
              </a:rPr>
              <a:t>Documented sightings of rare amphipods, deer, beaver, mallards, </a:t>
            </a:r>
            <a:r>
              <a:rPr lang="en-US" dirty="0" err="1">
                <a:solidFill>
                  <a:srgbClr val="FFFF00"/>
                </a:solidFill>
              </a:rPr>
              <a:t>ensatina</a:t>
            </a:r>
            <a:r>
              <a:rPr lang="en-US" dirty="0">
                <a:solidFill>
                  <a:srgbClr val="FFFF00"/>
                </a:solidFill>
              </a:rPr>
              <a:t> and western red-backed salamanders</a:t>
            </a:r>
          </a:p>
          <a:p>
            <a:pPr marL="171450" indent="-171450">
              <a:buFont typeface="Arial" panose="020B0604020202020204" pitchFamily="34" charset="0"/>
              <a:buChar char="•"/>
            </a:pPr>
            <a:r>
              <a:rPr lang="en-US" dirty="0">
                <a:solidFill>
                  <a:srgbClr val="FFFF00"/>
                </a:solidFill>
              </a:rPr>
              <a:t>Access</a:t>
            </a:r>
          </a:p>
          <a:p>
            <a:pPr marL="171450" indent="-171450">
              <a:buFont typeface="Arial" panose="020B0604020202020204" pitchFamily="34" charset="0"/>
              <a:buChar char="•"/>
            </a:pPr>
            <a:r>
              <a:rPr lang="en-US" dirty="0">
                <a:solidFill>
                  <a:srgbClr val="FFFF00"/>
                </a:solidFill>
              </a:rPr>
              <a:t>Bathroom nearby</a:t>
            </a:r>
          </a:p>
          <a:p>
            <a:pPr marL="171450" indent="-171450">
              <a:buFont typeface="Arial" panose="020B0604020202020204" pitchFamily="34" charset="0"/>
              <a:buChar char="•"/>
            </a:pPr>
            <a:r>
              <a:rPr lang="en-US" dirty="0">
                <a:solidFill>
                  <a:srgbClr val="FFFF00"/>
                </a:solidFill>
              </a:rPr>
              <a:t>Volunteer input</a:t>
            </a:r>
          </a:p>
          <a:p>
            <a:endParaRPr lang="en-US" dirty="0"/>
          </a:p>
        </p:txBody>
      </p:sp>
      <p:sp>
        <p:nvSpPr>
          <p:cNvPr id="4" name="Slide Number Placeholder 3"/>
          <p:cNvSpPr>
            <a:spLocks noGrp="1"/>
          </p:cNvSpPr>
          <p:nvPr>
            <p:ph type="sldNum" sz="quarter" idx="10"/>
          </p:nvPr>
        </p:nvSpPr>
        <p:spPr/>
        <p:txBody>
          <a:bodyPr/>
          <a:lstStyle/>
          <a:p>
            <a:fld id="{1D3D0198-EF38-41F2-9F04-333CBD8890C2}" type="slidenum">
              <a:rPr lang="en-US" smtClean="0"/>
              <a:t>22</a:t>
            </a:fld>
            <a:endParaRPr lang="en-US"/>
          </a:p>
        </p:txBody>
      </p:sp>
    </p:spTree>
    <p:extLst>
      <p:ext uri="{BB962C8B-B14F-4D97-AF65-F5344CB8AC3E}">
        <p14:creationId xmlns:p14="http://schemas.microsoft.com/office/powerpoint/2010/main" val="2079772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n-lt"/>
                <a:ea typeface="+mn-ea"/>
                <a:cs typeface="+mn-cs"/>
              </a:rPr>
              <a:t>63-acre site currently managed jointly by BES and PP&amp;R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n-lt"/>
                <a:ea typeface="+mn-ea"/>
                <a:cs typeface="+mn-cs"/>
              </a:rPr>
              <a:t>Adjacent 2-acre Springwater Corridor site managed by PP&amp;R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n-lt"/>
                <a:ea typeface="+mn-ea"/>
                <a:cs typeface="+mn-cs"/>
              </a:rPr>
              <a:t>Managed as floodplain during Johnson Creek high water events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n-lt"/>
                <a:ea typeface="+mn-ea"/>
                <a:cs typeface="+mn-cs"/>
              </a:rPr>
              <a:t>Engineering of site completed in 2012: opened to public in 2013</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n-lt"/>
                <a:ea typeface="+mn-ea"/>
                <a:cs typeface="+mn-cs"/>
              </a:rPr>
              <a:t>Hosts killdeer, rabbit, skunk, coyote, deer, hawks, bald eagles and many migrating bird species</a:t>
            </a:r>
          </a:p>
          <a:p>
            <a:pPr marL="171450" indent="-171450">
              <a:buFont typeface="Arial" panose="020B0604020202020204" pitchFamily="34" charset="0"/>
              <a:buChar char="•"/>
            </a:pPr>
            <a:r>
              <a:rPr lang="en-US" dirty="0"/>
              <a:t>Access</a:t>
            </a:r>
          </a:p>
          <a:p>
            <a:pPr marL="171450" indent="-171450">
              <a:buFont typeface="Arial" panose="020B0604020202020204" pitchFamily="34" charset="0"/>
              <a:buChar char="•"/>
            </a:pPr>
            <a:r>
              <a:rPr lang="en-US" dirty="0"/>
              <a:t>Terrain</a:t>
            </a:r>
          </a:p>
        </p:txBody>
      </p:sp>
      <p:sp>
        <p:nvSpPr>
          <p:cNvPr id="4" name="Slide Number Placeholder 3"/>
          <p:cNvSpPr>
            <a:spLocks noGrp="1"/>
          </p:cNvSpPr>
          <p:nvPr>
            <p:ph type="sldNum" sz="quarter" idx="10"/>
          </p:nvPr>
        </p:nvSpPr>
        <p:spPr/>
        <p:txBody>
          <a:bodyPr/>
          <a:lstStyle/>
          <a:p>
            <a:fld id="{1D3D0198-EF38-41F2-9F04-333CBD8890C2}" type="slidenum">
              <a:rPr lang="en-US" smtClean="0"/>
              <a:t>23</a:t>
            </a:fld>
            <a:endParaRPr lang="en-US"/>
          </a:p>
        </p:txBody>
      </p:sp>
    </p:spTree>
    <p:extLst>
      <p:ext uri="{BB962C8B-B14F-4D97-AF65-F5344CB8AC3E}">
        <p14:creationId xmlns:p14="http://schemas.microsoft.com/office/powerpoint/2010/main" val="1792781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Almost 7 acres</a:t>
            </a:r>
          </a:p>
          <a:p>
            <a:pPr marL="171450" indent="-171450">
              <a:buFont typeface="Arial" panose="020B0604020202020204" pitchFamily="34" charset="0"/>
              <a:buChar char="•"/>
            </a:pPr>
            <a:r>
              <a:rPr lang="en-US" dirty="0"/>
              <a:t>Impacts</a:t>
            </a:r>
          </a:p>
          <a:p>
            <a:pPr marL="171450" indent="-171450">
              <a:buFont typeface="Arial" panose="020B0604020202020204" pitchFamily="34" charset="0"/>
              <a:buChar char="•"/>
            </a:pPr>
            <a:r>
              <a:rPr lang="en-US" dirty="0"/>
              <a:t>Volunteer input: fence, signs, shrub planting, ivy removal</a:t>
            </a:r>
          </a:p>
          <a:p>
            <a:pPr marL="171450" indent="-171450">
              <a:buFont typeface="Arial" panose="020B0604020202020204" pitchFamily="34" charset="0"/>
              <a:buChar char="•"/>
            </a:pPr>
            <a:r>
              <a:rPr lang="en-US" dirty="0"/>
              <a:t>Deer, skunk</a:t>
            </a:r>
          </a:p>
          <a:p>
            <a:pPr marL="171450" indent="-171450">
              <a:buFont typeface="Arial" panose="020B0604020202020204" pitchFamily="34" charset="0"/>
              <a:buChar char="•"/>
            </a:pPr>
            <a:r>
              <a:rPr lang="en-US" dirty="0"/>
              <a:t>Access</a:t>
            </a:r>
          </a:p>
          <a:p>
            <a:pPr marL="171450" indent="-171450">
              <a:buFont typeface="Arial" panose="020B0604020202020204" pitchFamily="34" charset="0"/>
              <a:buChar char="•"/>
            </a:pPr>
            <a:r>
              <a:rPr lang="en-US" dirty="0"/>
              <a:t>Terrain</a:t>
            </a:r>
          </a:p>
        </p:txBody>
      </p:sp>
      <p:sp>
        <p:nvSpPr>
          <p:cNvPr id="4" name="Slide Number Placeholder 3"/>
          <p:cNvSpPr>
            <a:spLocks noGrp="1"/>
          </p:cNvSpPr>
          <p:nvPr>
            <p:ph type="sldNum" sz="quarter" idx="10"/>
          </p:nvPr>
        </p:nvSpPr>
        <p:spPr/>
        <p:txBody>
          <a:bodyPr/>
          <a:lstStyle/>
          <a:p>
            <a:fld id="{1D3D0198-EF38-41F2-9F04-333CBD8890C2}" type="slidenum">
              <a:rPr lang="en-US" smtClean="0"/>
              <a:t>24</a:t>
            </a:fld>
            <a:endParaRPr lang="en-US"/>
          </a:p>
        </p:txBody>
      </p:sp>
    </p:spTree>
    <p:extLst>
      <p:ext uri="{BB962C8B-B14F-4D97-AF65-F5344CB8AC3E}">
        <p14:creationId xmlns:p14="http://schemas.microsoft.com/office/powerpoint/2010/main" val="1025887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n-lt"/>
                <a:ea typeface="+mn-ea"/>
                <a:cs typeface="+mn-cs"/>
              </a:rPr>
              <a:t>63-acre site currently managed jointly by BES and PP&amp;R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n-lt"/>
                <a:ea typeface="+mn-ea"/>
                <a:cs typeface="+mn-cs"/>
              </a:rPr>
              <a:t>Adjacent 2-acre Springwater Corridor site managed by PP&amp;R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n-lt"/>
                <a:ea typeface="+mn-ea"/>
                <a:cs typeface="+mn-cs"/>
              </a:rPr>
              <a:t>Managed as floodplain during Johnson Creek high water events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n-lt"/>
                <a:ea typeface="+mn-ea"/>
                <a:cs typeface="+mn-cs"/>
              </a:rPr>
              <a:t>Engineering of site completed in 2012: opened to public in 2013</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n-lt"/>
                <a:ea typeface="+mn-ea"/>
                <a:cs typeface="+mn-cs"/>
              </a:rPr>
              <a:t>Hosts killdeer, rabbit, skunk, coyote, deer, hawks, bald eagles and many migrating bird species</a:t>
            </a:r>
          </a:p>
          <a:p>
            <a:pPr marL="171450" indent="-171450">
              <a:buFont typeface="Arial" panose="020B0604020202020204" pitchFamily="34" charset="0"/>
              <a:buChar char="•"/>
            </a:pPr>
            <a:r>
              <a:rPr lang="en-US" dirty="0"/>
              <a:t>Access</a:t>
            </a:r>
          </a:p>
          <a:p>
            <a:pPr marL="171450" indent="-171450">
              <a:buFont typeface="Arial" panose="020B0604020202020204" pitchFamily="34" charset="0"/>
              <a:buChar char="•"/>
            </a:pPr>
            <a:r>
              <a:rPr lang="en-US" dirty="0"/>
              <a:t>East &amp; West side</a:t>
            </a:r>
          </a:p>
          <a:p>
            <a:pPr marL="171450" indent="-171450">
              <a:buFont typeface="Arial" panose="020B0604020202020204" pitchFamily="34" charset="0"/>
              <a:buChar char="•"/>
            </a:pPr>
            <a:r>
              <a:rPr lang="en-US" dirty="0"/>
              <a:t>Bathroom – summer</a:t>
            </a:r>
          </a:p>
          <a:p>
            <a:pPr marL="171450" indent="-171450">
              <a:buFont typeface="Arial" panose="020B0604020202020204" pitchFamily="34" charset="0"/>
              <a:buChar char="•"/>
            </a:pPr>
            <a:r>
              <a:rPr lang="en-US" dirty="0"/>
              <a:t>Terrain</a:t>
            </a:r>
          </a:p>
        </p:txBody>
      </p:sp>
      <p:sp>
        <p:nvSpPr>
          <p:cNvPr id="4" name="Slide Number Placeholder 3"/>
          <p:cNvSpPr>
            <a:spLocks noGrp="1"/>
          </p:cNvSpPr>
          <p:nvPr>
            <p:ph type="sldNum" sz="quarter" idx="10"/>
          </p:nvPr>
        </p:nvSpPr>
        <p:spPr/>
        <p:txBody>
          <a:bodyPr/>
          <a:lstStyle/>
          <a:p>
            <a:fld id="{1D3D0198-EF38-41F2-9F04-333CBD8890C2}" type="slidenum">
              <a:rPr lang="en-US" smtClean="0"/>
              <a:t>25</a:t>
            </a:fld>
            <a:endParaRPr lang="en-US"/>
          </a:p>
        </p:txBody>
      </p:sp>
    </p:spTree>
    <p:extLst>
      <p:ext uri="{BB962C8B-B14F-4D97-AF65-F5344CB8AC3E}">
        <p14:creationId xmlns:p14="http://schemas.microsoft.com/office/powerpoint/2010/main" val="2227528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n-lt"/>
                <a:ea typeface="+mn-ea"/>
                <a:cs typeface="+mn-cs"/>
              </a:rPr>
              <a:t>~3.5 acre site adjacent to Johnson Creek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n-lt"/>
                <a:ea typeface="+mn-ea"/>
                <a:cs typeface="+mn-cs"/>
              </a:rPr>
              <a:t>Donated to PP&amp;R by the Bundy family, circa 2002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n-lt"/>
                <a:ea typeface="+mn-ea"/>
                <a:cs typeface="+mn-cs"/>
              </a:rPr>
              <a:t>PP&amp;R recently acquired property at north end of Natural Area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n-lt"/>
                <a:ea typeface="+mn-ea"/>
                <a:cs typeface="+mn-cs"/>
              </a:rPr>
              <a:t>Intact floodplain of Johnson Creek, with very healthy understory habitat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n-lt"/>
                <a:ea typeface="+mn-ea"/>
                <a:cs typeface="+mn-cs"/>
              </a:rPr>
              <a:t>Red-legged frogs and deer documented on site; coyote probably present</a:t>
            </a:r>
          </a:p>
          <a:p>
            <a:pPr marL="171450" indent="-171450">
              <a:buFont typeface="Arial" panose="020B0604020202020204" pitchFamily="34" charset="0"/>
              <a:buChar char="•"/>
            </a:pPr>
            <a:r>
              <a:rPr lang="en-US" dirty="0"/>
              <a:t>Access</a:t>
            </a:r>
          </a:p>
          <a:p>
            <a:pPr marL="171450" indent="-171450">
              <a:buFont typeface="Arial" panose="020B0604020202020204" pitchFamily="34" charset="0"/>
              <a:buChar char="•"/>
            </a:pPr>
            <a:r>
              <a:rPr lang="en-US" dirty="0"/>
              <a:t>Terrain</a:t>
            </a:r>
          </a:p>
        </p:txBody>
      </p:sp>
      <p:sp>
        <p:nvSpPr>
          <p:cNvPr id="4" name="Slide Number Placeholder 3"/>
          <p:cNvSpPr>
            <a:spLocks noGrp="1"/>
          </p:cNvSpPr>
          <p:nvPr>
            <p:ph type="sldNum" sz="quarter" idx="10"/>
          </p:nvPr>
        </p:nvSpPr>
        <p:spPr/>
        <p:txBody>
          <a:bodyPr/>
          <a:lstStyle/>
          <a:p>
            <a:fld id="{1D3D0198-EF38-41F2-9F04-333CBD8890C2}" type="slidenum">
              <a:rPr lang="en-US" smtClean="0"/>
              <a:t>26</a:t>
            </a:fld>
            <a:endParaRPr lang="en-US"/>
          </a:p>
        </p:txBody>
      </p:sp>
    </p:spTree>
    <p:extLst>
      <p:ext uri="{BB962C8B-B14F-4D97-AF65-F5344CB8AC3E}">
        <p14:creationId xmlns:p14="http://schemas.microsoft.com/office/powerpoint/2010/main" val="2520184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00"/>
                </a:solidFill>
                <a:effectLst/>
                <a:uLnTx/>
                <a:uFillTx/>
                <a:latin typeface="+mn-lt"/>
                <a:ea typeface="+mn-ea"/>
                <a:cs typeface="+mn-cs"/>
              </a:rPr>
              <a:t>70-acre, mostly forested site with western red cedar, black cottonwood and big leaf maple in the </a:t>
            </a:r>
            <a:r>
              <a:rPr kumimoji="0" lang="en-US" sz="2800" b="0" i="0" u="none" strike="noStrike" kern="1200" cap="none" spc="0" normalizeH="0" baseline="0" noProof="0" dirty="0" err="1">
                <a:ln>
                  <a:noFill/>
                </a:ln>
                <a:solidFill>
                  <a:srgbClr val="FFFF00"/>
                </a:solidFill>
                <a:effectLst/>
                <a:uLnTx/>
                <a:uFillTx/>
                <a:latin typeface="+mn-lt"/>
                <a:ea typeface="+mn-ea"/>
                <a:cs typeface="+mn-cs"/>
              </a:rPr>
              <a:t>creekbottom</a:t>
            </a:r>
            <a:endParaRPr kumimoji="0" lang="en-US" sz="2800" b="0" i="0" u="none" strike="noStrike" kern="1200" cap="none" spc="0" normalizeH="0" baseline="0" noProof="0" dirty="0">
              <a:ln>
                <a:noFill/>
              </a:ln>
              <a:solidFill>
                <a:srgbClr val="FFFF00"/>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00"/>
                </a:solidFill>
                <a:effectLst/>
                <a:uLnTx/>
                <a:uFillTx/>
                <a:latin typeface="+mn-lt"/>
                <a:ea typeface="+mn-ea"/>
                <a:cs typeface="+mn-cs"/>
              </a:rPr>
              <a:t>Cutthroat trout documented in Mitchell Creek, but not in natural area site itself (probably prevented by culvert under SE 162</a:t>
            </a:r>
            <a:r>
              <a:rPr kumimoji="0" lang="en-US" sz="2800" b="0" i="0" u="none" strike="noStrike" kern="1200" cap="none" spc="0" normalizeH="0" baseline="30000" noProof="0" dirty="0">
                <a:ln>
                  <a:noFill/>
                </a:ln>
                <a:solidFill>
                  <a:srgbClr val="FFFF00"/>
                </a:solidFill>
                <a:effectLst/>
                <a:uLnTx/>
                <a:uFillTx/>
                <a:latin typeface="+mn-lt"/>
                <a:ea typeface="+mn-ea"/>
                <a:cs typeface="+mn-cs"/>
              </a:rPr>
              <a:t>nd</a:t>
            </a:r>
            <a:r>
              <a:rPr kumimoji="0" lang="en-US" sz="2800" b="0" i="0" u="none" strike="noStrike" kern="1200" cap="none" spc="0" normalizeH="0" baseline="0" noProof="0" dirty="0">
                <a:ln>
                  <a:noFill/>
                </a:ln>
                <a:solidFill>
                  <a:srgbClr val="FFFF00"/>
                </a:solidFill>
                <a:effectLst/>
                <a:uLnTx/>
                <a:uFillTx/>
                <a:latin typeface="+mn-lt"/>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00"/>
                </a:solidFill>
                <a:effectLst/>
                <a:uLnTx/>
                <a:uFillTx/>
                <a:latin typeface="+mn-lt"/>
                <a:ea typeface="+mn-ea"/>
                <a:cs typeface="+mn-cs"/>
              </a:rPr>
              <a:t>Documented sightings of northern Pacific tree frog, coyote, pileated woodpecker, Pacific giant salamander</a:t>
            </a:r>
          </a:p>
          <a:p>
            <a:pPr marL="171450" indent="-171450">
              <a:buFont typeface="Arial" panose="020B0604020202020204" pitchFamily="34" charset="0"/>
              <a:buChar char="•"/>
            </a:pPr>
            <a:r>
              <a:rPr lang="en-US" dirty="0"/>
              <a:t>Access</a:t>
            </a:r>
          </a:p>
          <a:p>
            <a:pPr marL="171450" indent="-171450">
              <a:buFont typeface="Arial" panose="020B0604020202020204" pitchFamily="34" charset="0"/>
              <a:buChar char="•"/>
            </a:pPr>
            <a:r>
              <a:rPr lang="en-US" dirty="0"/>
              <a:t>Terrain</a:t>
            </a:r>
          </a:p>
        </p:txBody>
      </p:sp>
      <p:sp>
        <p:nvSpPr>
          <p:cNvPr id="4" name="Slide Number Placeholder 3"/>
          <p:cNvSpPr>
            <a:spLocks noGrp="1"/>
          </p:cNvSpPr>
          <p:nvPr>
            <p:ph type="sldNum" sz="quarter" idx="10"/>
          </p:nvPr>
        </p:nvSpPr>
        <p:spPr/>
        <p:txBody>
          <a:bodyPr/>
          <a:lstStyle/>
          <a:p>
            <a:fld id="{1D3D0198-EF38-41F2-9F04-333CBD8890C2}" type="slidenum">
              <a:rPr lang="en-US" smtClean="0"/>
              <a:t>27</a:t>
            </a:fld>
            <a:endParaRPr lang="en-US"/>
          </a:p>
        </p:txBody>
      </p:sp>
    </p:spTree>
    <p:extLst>
      <p:ext uri="{BB962C8B-B14F-4D97-AF65-F5344CB8AC3E}">
        <p14:creationId xmlns:p14="http://schemas.microsoft.com/office/powerpoint/2010/main" val="2506441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Approx. 22 acres</a:t>
            </a:r>
          </a:p>
          <a:p>
            <a:pPr marL="171450" indent="-171450">
              <a:buFont typeface="Arial" panose="020B0604020202020204" pitchFamily="34" charset="0"/>
              <a:buChar char="•"/>
            </a:pPr>
            <a:r>
              <a:rPr lang="en-US" dirty="0"/>
              <a:t>2005? Floodplain reconstruction</a:t>
            </a:r>
          </a:p>
          <a:p>
            <a:pPr marL="171450" indent="-171450">
              <a:buFont typeface="Arial" panose="020B0604020202020204" pitchFamily="34" charset="0"/>
              <a:buChar char="•"/>
            </a:pPr>
            <a:r>
              <a:rPr lang="en-US" dirty="0"/>
              <a:t>Johnson &amp; Kelley Creek confluence</a:t>
            </a:r>
          </a:p>
          <a:p>
            <a:pPr marL="171450" indent="-171450">
              <a:buFont typeface="Arial" panose="020B0604020202020204" pitchFamily="34" charset="0"/>
              <a:buChar char="•"/>
            </a:pPr>
            <a:r>
              <a:rPr lang="en-US" dirty="0"/>
              <a:t>Abuts Springwater</a:t>
            </a:r>
          </a:p>
          <a:p>
            <a:pPr marL="171450" indent="-171450">
              <a:buFont typeface="Arial" panose="020B0604020202020204" pitchFamily="34" charset="0"/>
              <a:buChar char="•"/>
            </a:pPr>
            <a:r>
              <a:rPr lang="en-US" dirty="0"/>
              <a:t>Volunteer input</a:t>
            </a:r>
          </a:p>
          <a:p>
            <a:pPr marL="171450" indent="-171450">
              <a:buFont typeface="Arial" panose="020B0604020202020204" pitchFamily="34" charset="0"/>
              <a:buChar char="•"/>
            </a:pPr>
            <a:r>
              <a:rPr lang="en-US" dirty="0"/>
              <a:t>Access</a:t>
            </a:r>
          </a:p>
          <a:p>
            <a:pPr marL="171450" indent="-171450">
              <a:buFont typeface="Arial" panose="020B0604020202020204" pitchFamily="34" charset="0"/>
              <a:buChar char="•"/>
            </a:pPr>
            <a:r>
              <a:rPr lang="en-US" dirty="0"/>
              <a:t>Terrain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Barred owl, bald eagles, many species of duck, northern red-legged frogs, Pacific chorus/tree frogs and rough-skinned newt </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D3D0198-EF38-41F2-9F04-333CBD8890C2}" type="slidenum">
              <a:rPr lang="en-US" smtClean="0"/>
              <a:t>28</a:t>
            </a:fld>
            <a:endParaRPr lang="en-US"/>
          </a:p>
        </p:txBody>
      </p:sp>
    </p:spTree>
    <p:extLst>
      <p:ext uri="{BB962C8B-B14F-4D97-AF65-F5344CB8AC3E}">
        <p14:creationId xmlns:p14="http://schemas.microsoft.com/office/powerpoint/2010/main" val="832643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n-lt"/>
                <a:ea typeface="+mn-ea"/>
                <a:cs typeface="+mn-cs"/>
              </a:rPr>
              <a:t>One-mile square site officially opened in 1990 as a PP&amp;R park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n-lt"/>
                <a:ea typeface="+mn-ea"/>
                <a:cs typeface="+mn-cs"/>
              </a:rPr>
              <a:t>Part of the East Buttes and Boring Lava Domes complex</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n-lt"/>
                <a:ea typeface="+mn-ea"/>
                <a:cs typeface="+mn-cs"/>
              </a:rPr>
              <a:t>Former history: logged in 1880’s, grazed and farmed for much of the 1900’s (there is an orchard on site)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n-lt"/>
                <a:ea typeface="+mn-ea"/>
                <a:cs typeface="+mn-cs"/>
              </a:rPr>
              <a:t>Construction of second reservoir to be finished by summer 2015</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n-lt"/>
                <a:ea typeface="+mn-ea"/>
                <a:cs typeface="+mn-cs"/>
              </a:rPr>
              <a:t>Grassland on top; forested along edges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n-lt"/>
                <a:ea typeface="+mn-ea"/>
                <a:cs typeface="+mn-cs"/>
              </a:rPr>
              <a:t>Coyote, cougar, black bear, heron, pileated woodpecker, great horned owl and many other birds documented on site</a:t>
            </a:r>
          </a:p>
          <a:p>
            <a:pPr marL="171450" indent="-171450">
              <a:buFont typeface="Arial" panose="020B0604020202020204" pitchFamily="34" charset="0"/>
              <a:buChar char="•"/>
            </a:pPr>
            <a:r>
              <a:rPr lang="en-US" dirty="0"/>
              <a:t>Access</a:t>
            </a:r>
          </a:p>
          <a:p>
            <a:pPr marL="171450" indent="-171450">
              <a:buFont typeface="Arial" panose="020B0604020202020204" pitchFamily="34" charset="0"/>
              <a:buChar char="•"/>
            </a:pPr>
            <a:r>
              <a:rPr lang="en-US" dirty="0"/>
              <a:t>Volunteer input</a:t>
            </a:r>
          </a:p>
          <a:p>
            <a:pPr marL="171450" indent="-171450">
              <a:buFont typeface="Arial" panose="020B0604020202020204" pitchFamily="34" charset="0"/>
              <a:buChar char="•"/>
            </a:pPr>
            <a:r>
              <a:rPr lang="en-US" dirty="0"/>
              <a:t>Bathrooms</a:t>
            </a:r>
          </a:p>
        </p:txBody>
      </p:sp>
      <p:sp>
        <p:nvSpPr>
          <p:cNvPr id="4" name="Slide Number Placeholder 3"/>
          <p:cNvSpPr>
            <a:spLocks noGrp="1"/>
          </p:cNvSpPr>
          <p:nvPr>
            <p:ph type="sldNum" sz="quarter" idx="10"/>
          </p:nvPr>
        </p:nvSpPr>
        <p:spPr/>
        <p:txBody>
          <a:bodyPr/>
          <a:lstStyle/>
          <a:p>
            <a:fld id="{1D3D0198-EF38-41F2-9F04-333CBD8890C2}" type="slidenum">
              <a:rPr lang="en-US" smtClean="0"/>
              <a:t>29</a:t>
            </a:fld>
            <a:endParaRPr lang="en-US"/>
          </a:p>
        </p:txBody>
      </p:sp>
    </p:spTree>
    <p:extLst>
      <p:ext uri="{BB962C8B-B14F-4D97-AF65-F5344CB8AC3E}">
        <p14:creationId xmlns:p14="http://schemas.microsoft.com/office/powerpoint/2010/main" val="2696689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6 acre</a:t>
            </a:r>
          </a:p>
          <a:p>
            <a:pPr marL="171450" indent="-171450">
              <a:buFont typeface="Arial" panose="020B0604020202020204" pitchFamily="34" charset="0"/>
              <a:buChar char="•"/>
            </a:pPr>
            <a:r>
              <a:rPr lang="en-US" dirty="0"/>
              <a:t>Springwater Corridor trail</a:t>
            </a:r>
          </a:p>
          <a:p>
            <a:pPr marL="171450" indent="-171450">
              <a:buFont typeface="Arial" panose="020B0604020202020204" pitchFamily="34" charset="0"/>
              <a:buChar char="•"/>
            </a:pPr>
            <a:r>
              <a:rPr lang="en-US" dirty="0"/>
              <a:t>2006 Floodplain restoration</a:t>
            </a:r>
          </a:p>
          <a:p>
            <a:pPr marL="171450" indent="-171450">
              <a:buFont typeface="Arial" panose="020B0604020202020204" pitchFamily="34" charset="0"/>
              <a:buChar char="•"/>
            </a:pPr>
            <a:r>
              <a:rPr lang="en-US" dirty="0"/>
              <a:t>Active Friends of </a:t>
            </a:r>
            <a:r>
              <a:rPr lang="en-US" dirty="0" err="1"/>
              <a:t>Tideman</a:t>
            </a:r>
            <a:r>
              <a:rPr lang="en-US" dirty="0"/>
              <a:t> Johnson</a:t>
            </a:r>
          </a:p>
          <a:p>
            <a:pPr marL="171450" indent="-171450">
              <a:buFont typeface="Arial" panose="020B0604020202020204" pitchFamily="34" charset="0"/>
              <a:buChar char="•"/>
            </a:pPr>
            <a:r>
              <a:rPr lang="en-US" dirty="0"/>
              <a:t>Access</a:t>
            </a:r>
          </a:p>
          <a:p>
            <a:pPr marL="171450" indent="-171450">
              <a:buFont typeface="Arial" panose="020B0604020202020204" pitchFamily="34" charset="0"/>
              <a:buChar char="•"/>
            </a:pPr>
            <a:r>
              <a:rPr lang="en-US" dirty="0"/>
              <a:t>Bathroom nearby</a:t>
            </a:r>
          </a:p>
          <a:p>
            <a:pPr marL="171450" indent="-171450">
              <a:buFont typeface="Arial" panose="020B0604020202020204" pitchFamily="34" charset="0"/>
              <a:buChar char="•"/>
            </a:pPr>
            <a:r>
              <a:rPr lang="en-US" dirty="0"/>
              <a:t>Terrain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great blue heron, black-headed grosbeak, varied thrush, cedar waxwings, bald eagles, pileated woodpecker, hooded merganser and mallards on site, as well as wildlife including beaver, otter, </a:t>
            </a:r>
            <a:r>
              <a:rPr lang="en-US" sz="1200" kern="1200" dirty="0" err="1">
                <a:solidFill>
                  <a:schemeClr val="tx1"/>
                </a:solidFill>
                <a:effectLst/>
                <a:latin typeface="+mn-lt"/>
                <a:ea typeface="+mn-ea"/>
                <a:cs typeface="+mn-cs"/>
              </a:rPr>
              <a:t>pearlshell</a:t>
            </a:r>
            <a:r>
              <a:rPr lang="en-US" sz="1200" kern="1200" dirty="0">
                <a:solidFill>
                  <a:schemeClr val="tx1"/>
                </a:solidFill>
                <a:effectLst/>
                <a:latin typeface="+mn-lt"/>
                <a:ea typeface="+mn-ea"/>
                <a:cs typeface="+mn-cs"/>
              </a:rPr>
              <a:t> mussels, deer and coyote. </a:t>
            </a:r>
            <a:endParaRPr lang="en-US" dirty="0"/>
          </a:p>
        </p:txBody>
      </p:sp>
      <p:sp>
        <p:nvSpPr>
          <p:cNvPr id="4" name="Slide Number Placeholder 3"/>
          <p:cNvSpPr>
            <a:spLocks noGrp="1"/>
          </p:cNvSpPr>
          <p:nvPr>
            <p:ph type="sldNum" sz="quarter" idx="10"/>
          </p:nvPr>
        </p:nvSpPr>
        <p:spPr/>
        <p:txBody>
          <a:bodyPr/>
          <a:lstStyle/>
          <a:p>
            <a:fld id="{1D3D0198-EF38-41F2-9F04-333CBD8890C2}" type="slidenum">
              <a:rPr lang="en-US" smtClean="0"/>
              <a:t>30</a:t>
            </a:fld>
            <a:endParaRPr lang="en-US"/>
          </a:p>
        </p:txBody>
      </p:sp>
    </p:spTree>
    <p:extLst>
      <p:ext uri="{BB962C8B-B14F-4D97-AF65-F5344CB8AC3E}">
        <p14:creationId xmlns:p14="http://schemas.microsoft.com/office/powerpoint/2010/main" val="40057359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2011</a:t>
            </a:r>
          </a:p>
          <a:p>
            <a:pPr marL="171450" indent="-171450">
              <a:buFont typeface="Arial" panose="020B0604020202020204" pitchFamily="34" charset="0"/>
              <a:buChar char="•"/>
            </a:pPr>
            <a:r>
              <a:rPr lang="en-US" dirty="0"/>
              <a:t>BES re-engineering of Creek, creating wildlife habitat pond</a:t>
            </a:r>
          </a:p>
          <a:p>
            <a:pPr marL="171450" indent="-171450">
              <a:buFont typeface="Arial" panose="020B0604020202020204" pitchFamily="34" charset="0"/>
              <a:buChar char="•"/>
            </a:pPr>
            <a:r>
              <a:rPr lang="en-US" dirty="0"/>
              <a:t>Red-legged frogs, deer</a:t>
            </a:r>
          </a:p>
          <a:p>
            <a:pPr marL="171450" indent="-171450">
              <a:buFont typeface="Arial" panose="020B0604020202020204" pitchFamily="34" charset="0"/>
              <a:buChar char="•"/>
            </a:pPr>
            <a:r>
              <a:rPr lang="en-US" dirty="0"/>
              <a:t>Volunteer input: plantings, litter patrol</a:t>
            </a:r>
          </a:p>
          <a:p>
            <a:pPr marL="171450" indent="-171450">
              <a:buFont typeface="Arial" panose="020B0604020202020204" pitchFamily="34" charset="0"/>
              <a:buChar char="•"/>
            </a:pPr>
            <a:r>
              <a:rPr lang="en-US" dirty="0"/>
              <a:t>Access</a:t>
            </a:r>
          </a:p>
          <a:p>
            <a:pPr marL="171450" indent="-171450">
              <a:buFont typeface="Arial" panose="020B0604020202020204" pitchFamily="34" charset="0"/>
              <a:buChar char="•"/>
            </a:pPr>
            <a:r>
              <a:rPr lang="en-US" dirty="0"/>
              <a:t>Terrain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D3D0198-EF38-41F2-9F04-333CBD8890C2}" type="slidenum">
              <a:rPr lang="en-US" smtClean="0"/>
              <a:t>31</a:t>
            </a:fld>
            <a:endParaRPr lang="en-US"/>
          </a:p>
        </p:txBody>
      </p:sp>
    </p:spTree>
    <p:extLst>
      <p:ext uri="{BB962C8B-B14F-4D97-AF65-F5344CB8AC3E}">
        <p14:creationId xmlns:p14="http://schemas.microsoft.com/office/powerpoint/2010/main" val="3786962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Johnson Creek Watershed Council welcomes ALL people that live, work, and play around Johnson Creek.</a:t>
            </a:r>
          </a:p>
          <a:p>
            <a:r>
              <a:rPr lang="en-US" dirty="0"/>
              <a:t>JCWC was formed in 1995- we are going to be 23 in May! </a:t>
            </a:r>
          </a:p>
          <a:p>
            <a:r>
              <a:rPr lang="en-US" dirty="0"/>
              <a:t>26 miles</a:t>
            </a:r>
          </a:p>
          <a:p>
            <a:r>
              <a:rPr lang="en-US" dirty="0"/>
              <a:t>Grassroots group working for change</a:t>
            </a:r>
          </a:p>
          <a:p>
            <a:r>
              <a:rPr lang="en-US" dirty="0"/>
              <a:t>Work with lots of partners- PP&amp;R, BES, COG, EMSWCD, FO groups, FOT, Green Lents, APANO, AYCO,</a:t>
            </a:r>
            <a:r>
              <a:rPr lang="en-US" baseline="0" dirty="0"/>
              <a:t> WOTE, many more</a:t>
            </a:r>
            <a:endParaRPr lang="en-US" dirty="0"/>
          </a:p>
          <a:p>
            <a:endParaRPr lang="en-US" dirty="0"/>
          </a:p>
        </p:txBody>
      </p:sp>
      <p:sp>
        <p:nvSpPr>
          <p:cNvPr id="4" name="Slide Number Placeholder 3"/>
          <p:cNvSpPr>
            <a:spLocks noGrp="1"/>
          </p:cNvSpPr>
          <p:nvPr>
            <p:ph type="sldNum" sz="quarter" idx="10"/>
          </p:nvPr>
        </p:nvSpPr>
        <p:spPr/>
        <p:txBody>
          <a:bodyPr/>
          <a:lstStyle/>
          <a:p>
            <a:fld id="{1D3D0198-EF38-41F2-9F04-333CBD8890C2}" type="slidenum">
              <a:rPr lang="en-US" smtClean="0"/>
              <a:t>3</a:t>
            </a:fld>
            <a:endParaRPr lang="en-US"/>
          </a:p>
        </p:txBody>
      </p:sp>
    </p:spTree>
    <p:extLst>
      <p:ext uri="{BB962C8B-B14F-4D97-AF65-F5344CB8AC3E}">
        <p14:creationId xmlns:p14="http://schemas.microsoft.com/office/powerpoint/2010/main" val="877441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66CC"/>
                </a:solidFill>
                <a:effectLst/>
                <a:uLnTx/>
                <a:uFillTx/>
                <a:latin typeface="+mn-lt"/>
                <a:ea typeface="+mn-ea"/>
                <a:cs typeface="+mn-cs"/>
              </a:rPr>
              <a:t>Formerly used as Day Camp for Camp Fire Girls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66CC"/>
                </a:solidFill>
                <a:effectLst/>
                <a:uLnTx/>
                <a:uFillTx/>
                <a:latin typeface="+mn-lt"/>
                <a:ea typeface="+mn-ea"/>
                <a:cs typeface="+mn-cs"/>
              </a:rPr>
              <a:t>Recently augmented by purchase of properties to the east and north of site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66CC"/>
                </a:solidFill>
                <a:effectLst/>
                <a:uLnTx/>
                <a:uFillTx/>
                <a:latin typeface="+mn-lt"/>
                <a:ea typeface="+mn-ea"/>
                <a:cs typeface="+mn-cs"/>
              </a:rPr>
              <a:t>Very healthy forested habitat!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66CC"/>
                </a:solidFill>
                <a:effectLst/>
                <a:uLnTx/>
                <a:uFillTx/>
                <a:latin typeface="+mn-lt"/>
                <a:ea typeface="+mn-ea"/>
                <a:cs typeface="+mn-cs"/>
              </a:rPr>
              <a:t>Wahoo Creek is ephemeral and intermittent; runs underground in places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66CC"/>
                </a:solidFill>
                <a:effectLst/>
                <a:uLnTx/>
                <a:uFillTx/>
                <a:latin typeface="+mn-lt"/>
                <a:ea typeface="+mn-ea"/>
                <a:cs typeface="+mn-cs"/>
              </a:rPr>
              <a:t>Sightings of downy woodpecker, deer and coyote </a:t>
            </a:r>
          </a:p>
          <a:p>
            <a:pPr marL="171450" indent="-171450">
              <a:buFont typeface="Arial" panose="020B0604020202020204" pitchFamily="34" charset="0"/>
              <a:buChar char="•"/>
            </a:pPr>
            <a:r>
              <a:rPr lang="en-US" dirty="0"/>
              <a:t>Acquisitions</a:t>
            </a:r>
          </a:p>
          <a:p>
            <a:pPr marL="171450" indent="-171450">
              <a:buFont typeface="Arial" panose="020B0604020202020204" pitchFamily="34" charset="0"/>
              <a:buChar char="•"/>
            </a:pPr>
            <a:r>
              <a:rPr lang="en-US" dirty="0"/>
              <a:t>Access</a:t>
            </a:r>
          </a:p>
          <a:p>
            <a:pPr marL="171450" indent="-171450">
              <a:buFont typeface="Arial" panose="020B0604020202020204" pitchFamily="34" charset="0"/>
              <a:buChar char="•"/>
            </a:pPr>
            <a:r>
              <a:rPr lang="en-US" dirty="0"/>
              <a:t>Terrain</a:t>
            </a:r>
          </a:p>
        </p:txBody>
      </p:sp>
      <p:sp>
        <p:nvSpPr>
          <p:cNvPr id="4" name="Slide Number Placeholder 3"/>
          <p:cNvSpPr>
            <a:spLocks noGrp="1"/>
          </p:cNvSpPr>
          <p:nvPr>
            <p:ph type="sldNum" sz="quarter" idx="10"/>
          </p:nvPr>
        </p:nvSpPr>
        <p:spPr/>
        <p:txBody>
          <a:bodyPr/>
          <a:lstStyle/>
          <a:p>
            <a:fld id="{1D3D0198-EF38-41F2-9F04-333CBD8890C2}" type="slidenum">
              <a:rPr lang="en-US" smtClean="0"/>
              <a:t>32</a:t>
            </a:fld>
            <a:endParaRPr lang="en-US"/>
          </a:p>
        </p:txBody>
      </p:sp>
    </p:spTree>
    <p:extLst>
      <p:ext uri="{BB962C8B-B14F-4D97-AF65-F5344CB8AC3E}">
        <p14:creationId xmlns:p14="http://schemas.microsoft.com/office/powerpoint/2010/main" val="21146867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Flooding, needles</a:t>
            </a:r>
          </a:p>
        </p:txBody>
      </p:sp>
      <p:sp>
        <p:nvSpPr>
          <p:cNvPr id="4" name="Slide Number Placeholder 3"/>
          <p:cNvSpPr>
            <a:spLocks noGrp="1"/>
          </p:cNvSpPr>
          <p:nvPr>
            <p:ph type="sldNum" sz="quarter" idx="10"/>
          </p:nvPr>
        </p:nvSpPr>
        <p:spPr/>
        <p:txBody>
          <a:bodyPr/>
          <a:lstStyle/>
          <a:p>
            <a:fld id="{1D3D0198-EF38-41F2-9F04-333CBD8890C2}" type="slidenum">
              <a:rPr lang="en-US" smtClean="0"/>
              <a:t>33</a:t>
            </a:fld>
            <a:endParaRPr lang="en-US"/>
          </a:p>
        </p:txBody>
      </p:sp>
    </p:spTree>
    <p:extLst>
      <p:ext uri="{BB962C8B-B14F-4D97-AF65-F5344CB8AC3E}">
        <p14:creationId xmlns:p14="http://schemas.microsoft.com/office/powerpoint/2010/main" val="30527158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3D0198-EF38-41F2-9F04-333CBD8890C2}" type="slidenum">
              <a:rPr lang="en-US" smtClean="0"/>
              <a:t>34</a:t>
            </a:fld>
            <a:endParaRPr lang="en-US"/>
          </a:p>
        </p:txBody>
      </p:sp>
    </p:spTree>
    <p:extLst>
      <p:ext uri="{BB962C8B-B14F-4D97-AF65-F5344CB8AC3E}">
        <p14:creationId xmlns:p14="http://schemas.microsoft.com/office/powerpoint/2010/main" val="771881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all so very much for contributing your positive energy towards this watershed and the community. You make our restoration work happen!</a:t>
            </a:r>
          </a:p>
        </p:txBody>
      </p:sp>
      <p:sp>
        <p:nvSpPr>
          <p:cNvPr id="4" name="Slide Number Placeholder 3"/>
          <p:cNvSpPr>
            <a:spLocks noGrp="1"/>
          </p:cNvSpPr>
          <p:nvPr>
            <p:ph type="sldNum" sz="quarter" idx="10"/>
          </p:nvPr>
        </p:nvSpPr>
        <p:spPr/>
        <p:txBody>
          <a:bodyPr/>
          <a:lstStyle/>
          <a:p>
            <a:fld id="{1D3D0198-EF38-41F2-9F04-333CBD8890C2}" type="slidenum">
              <a:rPr lang="en-US" smtClean="0"/>
              <a:t>35</a:t>
            </a:fld>
            <a:endParaRPr lang="en-US"/>
          </a:p>
        </p:txBody>
      </p:sp>
    </p:spTree>
    <p:extLst>
      <p:ext uri="{BB962C8B-B14F-4D97-AF65-F5344CB8AC3E}">
        <p14:creationId xmlns:p14="http://schemas.microsoft.com/office/powerpoint/2010/main" val="3644036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Who can guess how many watersheds</a:t>
            </a:r>
            <a:r>
              <a:rPr lang="en-US" baseline="0" dirty="0"/>
              <a:t> are in the Portland area?</a:t>
            </a:r>
            <a:endParaRPr lang="en-US" dirty="0"/>
          </a:p>
          <a:p>
            <a:endParaRPr lang="en-US" baseline="0" dirty="0"/>
          </a:p>
          <a:p>
            <a:r>
              <a:rPr lang="en-US" baseline="0" dirty="0"/>
              <a:t>In 1995 OR legislature passed a bill providing guidance on establishing watershed councils-</a:t>
            </a:r>
          </a:p>
          <a:p>
            <a:r>
              <a:rPr lang="en-US" baseline="0" dirty="0"/>
              <a:t>-this decision is made by local gov’ts (no state approval required)</a:t>
            </a:r>
          </a:p>
          <a:p>
            <a:r>
              <a:rPr lang="en-US" baseline="0" dirty="0"/>
              <a:t>-locally organized, voluntary, </a:t>
            </a:r>
            <a:r>
              <a:rPr lang="en-US" baseline="0" dirty="0" err="1"/>
              <a:t>nonregulatory</a:t>
            </a:r>
            <a:r>
              <a:rPr lang="en-US" baseline="0" dirty="0"/>
              <a:t> to improve conditions of watersheds and represent interests of the basin. </a:t>
            </a:r>
          </a:p>
          <a:p>
            <a:endParaRPr lang="en-US" dirty="0"/>
          </a:p>
        </p:txBody>
      </p:sp>
      <p:sp>
        <p:nvSpPr>
          <p:cNvPr id="4" name="Slide Number Placeholder 3"/>
          <p:cNvSpPr>
            <a:spLocks noGrp="1"/>
          </p:cNvSpPr>
          <p:nvPr>
            <p:ph type="sldNum" sz="quarter" idx="10"/>
          </p:nvPr>
        </p:nvSpPr>
        <p:spPr/>
        <p:txBody>
          <a:bodyPr/>
          <a:lstStyle/>
          <a:p>
            <a:fld id="{1D3D0198-EF38-41F2-9F04-333CBD8890C2}" type="slidenum">
              <a:rPr lang="en-US" smtClean="0"/>
              <a:t>4</a:t>
            </a:fld>
            <a:endParaRPr lang="en-US"/>
          </a:p>
        </p:txBody>
      </p:sp>
    </p:spTree>
    <p:extLst>
      <p:ext uri="{BB962C8B-B14F-4D97-AF65-F5344CB8AC3E}">
        <p14:creationId xmlns:p14="http://schemas.microsoft.com/office/powerpoint/2010/main" val="820248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standing on it, it’s part of the watershed.</a:t>
            </a:r>
          </a:p>
        </p:txBody>
      </p:sp>
      <p:sp>
        <p:nvSpPr>
          <p:cNvPr id="4" name="Slide Number Placeholder 3"/>
          <p:cNvSpPr>
            <a:spLocks noGrp="1"/>
          </p:cNvSpPr>
          <p:nvPr>
            <p:ph type="sldNum" sz="quarter" idx="10"/>
          </p:nvPr>
        </p:nvSpPr>
        <p:spPr/>
        <p:txBody>
          <a:bodyPr/>
          <a:lstStyle/>
          <a:p>
            <a:fld id="{1D3D0198-EF38-41F2-9F04-333CBD8890C2}" type="slidenum">
              <a:rPr lang="en-US" smtClean="0"/>
              <a:t>5</a:t>
            </a:fld>
            <a:endParaRPr lang="en-US"/>
          </a:p>
        </p:txBody>
      </p:sp>
    </p:spTree>
    <p:extLst>
      <p:ext uri="{BB962C8B-B14F-4D97-AF65-F5344CB8AC3E}">
        <p14:creationId xmlns:p14="http://schemas.microsoft.com/office/powerpoint/2010/main" val="4237106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175k residents in clack and </a:t>
            </a:r>
            <a:r>
              <a:rPr lang="en-US" dirty="0" err="1"/>
              <a:t>mult</a:t>
            </a:r>
            <a:r>
              <a:rPr lang="en-US" dirty="0"/>
              <a:t> co.</a:t>
            </a:r>
          </a:p>
          <a:p>
            <a:r>
              <a:rPr lang="en-US" dirty="0"/>
              <a:t>26 miles long, 54 </a:t>
            </a:r>
            <a:r>
              <a:rPr lang="en-US" dirty="0" err="1"/>
              <a:t>sq</a:t>
            </a:r>
            <a:r>
              <a:rPr lang="en-US" baseline="0" dirty="0"/>
              <a:t> miles</a:t>
            </a:r>
          </a:p>
          <a:p>
            <a:r>
              <a:rPr lang="en-US" dirty="0"/>
              <a:t>5 jurisdictions</a:t>
            </a:r>
          </a:p>
          <a:p>
            <a:r>
              <a:rPr lang="en-US" dirty="0"/>
              <a:t>Historically foreste</a:t>
            </a:r>
            <a:r>
              <a:rPr lang="en-US" baseline="0" dirty="0"/>
              <a:t>d wetland</a:t>
            </a:r>
            <a:endParaRPr lang="en-US" dirty="0"/>
          </a:p>
          <a:p>
            <a:r>
              <a:rPr lang="en-US" dirty="0"/>
              <a:t>ISSUES: Urbanized stream-unique challenges of ag, industry,</a:t>
            </a:r>
            <a:r>
              <a:rPr lang="en-US" baseline="0" dirty="0"/>
              <a:t> residences</a:t>
            </a:r>
            <a:r>
              <a:rPr lang="en-US" baseline="0" dirty="0">
                <a:sym typeface="Wingdings" panose="05000000000000000000" pitchFamily="2" charset="2"/>
              </a:rPr>
              <a:t> pollutants, high temps, floodplain connectivity</a:t>
            </a:r>
            <a:endParaRPr lang="en-US" baseline="0" dirty="0"/>
          </a:p>
          <a:p>
            <a:r>
              <a:rPr lang="en-US" baseline="0" dirty="0"/>
              <a:t>Lower 13 miles has been lined with rock to control flooding-without success</a:t>
            </a:r>
            <a:endParaRPr lang="en-US" dirty="0"/>
          </a:p>
          <a:p>
            <a:endParaRPr lang="en-US" dirty="0"/>
          </a:p>
        </p:txBody>
      </p:sp>
      <p:sp>
        <p:nvSpPr>
          <p:cNvPr id="4" name="Slide Number Placeholder 3"/>
          <p:cNvSpPr>
            <a:spLocks noGrp="1"/>
          </p:cNvSpPr>
          <p:nvPr>
            <p:ph type="sldNum" sz="quarter" idx="10"/>
          </p:nvPr>
        </p:nvSpPr>
        <p:spPr/>
        <p:txBody>
          <a:bodyPr/>
          <a:lstStyle/>
          <a:p>
            <a:fld id="{1D3D0198-EF38-41F2-9F04-333CBD8890C2}" type="slidenum">
              <a:rPr lang="en-US" smtClean="0"/>
              <a:t>6</a:t>
            </a:fld>
            <a:endParaRPr lang="en-US"/>
          </a:p>
        </p:txBody>
      </p:sp>
    </p:spTree>
    <p:extLst>
      <p:ext uri="{BB962C8B-B14F-4D97-AF65-F5344CB8AC3E}">
        <p14:creationId xmlns:p14="http://schemas.microsoft.com/office/powerpoint/2010/main" val="1199422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3D0198-EF38-41F2-9F04-333CBD8890C2}" type="slidenum">
              <a:rPr lang="en-US" smtClean="0"/>
              <a:t>7</a:t>
            </a:fld>
            <a:endParaRPr lang="en-US"/>
          </a:p>
        </p:txBody>
      </p:sp>
    </p:spTree>
    <p:extLst>
      <p:ext uri="{BB962C8B-B14F-4D97-AF65-F5344CB8AC3E}">
        <p14:creationId xmlns:p14="http://schemas.microsoft.com/office/powerpoint/2010/main" val="2520716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b="1" dirty="0">
                <a:solidFill>
                  <a:schemeClr val="bg1"/>
                </a:solidFill>
              </a:rPr>
              <a:t>Land Stewardship Natural Areas Division</a:t>
            </a:r>
          </a:p>
          <a:p>
            <a:r>
              <a:rPr lang="en-US" sz="1200" kern="1200" dirty="0">
                <a:solidFill>
                  <a:schemeClr val="tx1"/>
                </a:solidFill>
                <a:effectLst/>
                <a:latin typeface="+mn-lt"/>
                <a:ea typeface="+mn-ea"/>
                <a:cs typeface="+mn-cs"/>
              </a:rPr>
              <a:t>Important goals and objectives include:</a:t>
            </a:r>
          </a:p>
          <a:p>
            <a:r>
              <a:rPr lang="en-US"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 focus on sustainable and ecological land management in ALL PP&amp;R Parks, including “developed” Parks.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Building a more equitable organization that is capable of serving the entire community and addressing inequities impacting communities of color.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Increasing the amount of protected habitat land.</a:t>
            </a:r>
          </a:p>
          <a:p>
            <a:pPr marL="285750" indent="-285750">
              <a:buFont typeface="Arial" panose="020B0604020202020204" pitchFamily="34" charset="0"/>
              <a:buChar char="•"/>
            </a:pPr>
            <a:endParaRPr lang="en-US" b="1" dirty="0">
              <a:solidFill>
                <a:schemeClr val="bg1"/>
              </a:solidFill>
            </a:endParaRPr>
          </a:p>
          <a:p>
            <a:pPr marL="285750" indent="-285750">
              <a:buFont typeface="Arial" panose="020B0604020202020204" pitchFamily="34" charset="0"/>
              <a:buChar char="•"/>
            </a:pPr>
            <a:r>
              <a:rPr lang="en-US" b="1" dirty="0">
                <a:solidFill>
                  <a:schemeClr val="bg1"/>
                </a:solidFill>
              </a:rPr>
              <a:t>Land Stewardship Restoration Plan</a:t>
            </a:r>
          </a:p>
          <a:p>
            <a:pPr marL="742950" lvl="1" indent="-285750">
              <a:buFont typeface="Arial" panose="020B0604020202020204" pitchFamily="34" charset="0"/>
              <a:buChar char="•"/>
            </a:pPr>
            <a:r>
              <a:rPr lang="en-US" b="1" dirty="0">
                <a:solidFill>
                  <a:schemeClr val="bg1"/>
                </a:solidFill>
              </a:rPr>
              <a:t>Guides our work</a:t>
            </a:r>
          </a:p>
          <a:p>
            <a:pPr marL="742950" lvl="1" indent="-285750">
              <a:buFont typeface="Arial" panose="020B0604020202020204" pitchFamily="34" charset="0"/>
              <a:buChar char="•"/>
            </a:pPr>
            <a:r>
              <a:rPr lang="en-US" sz="1200" kern="1200" dirty="0">
                <a:solidFill>
                  <a:schemeClr val="tx1"/>
                </a:solidFill>
                <a:effectLst/>
                <a:latin typeface="+mn-lt"/>
                <a:ea typeface="+mn-ea"/>
                <a:cs typeface="+mn-cs"/>
              </a:rPr>
              <a:t>Of particular interest to the Johnson Creek Volunteer Parks Naturalist Program, </a:t>
            </a:r>
            <a:r>
              <a:rPr lang="en-US" sz="1200" b="1" kern="1200" dirty="0">
                <a:solidFill>
                  <a:schemeClr val="tx1"/>
                </a:solidFill>
                <a:effectLst/>
                <a:latin typeface="+mn-lt"/>
                <a:ea typeface="+mn-ea"/>
                <a:cs typeface="+mn-cs"/>
              </a:rPr>
              <a:t>a focus of the Restoration Plan is to restore areas along tributaries and the mainstem of Johnson Creek </a:t>
            </a:r>
            <a:r>
              <a:rPr lang="en-US" sz="1200" kern="1200" dirty="0">
                <a:solidFill>
                  <a:schemeClr val="tx1"/>
                </a:solidFill>
                <a:effectLst/>
                <a:latin typeface="+mn-lt"/>
                <a:ea typeface="+mn-ea"/>
                <a:cs typeface="+mn-cs"/>
              </a:rPr>
              <a:t>to support watershed-based salmon recovery by protecting, expanding and restoring salmon habitat throughout the watershed.  </a:t>
            </a:r>
          </a:p>
          <a:p>
            <a:pPr marL="742950" lvl="1" indent="-285750">
              <a:buFont typeface="Arial" panose="020B0604020202020204" pitchFamily="34" charset="0"/>
              <a:buChar char="•"/>
            </a:pPr>
            <a:r>
              <a:rPr lang="en-US" sz="1200" b="1" i="1" kern="1200" dirty="0">
                <a:solidFill>
                  <a:schemeClr val="tx1"/>
                </a:solidFill>
                <a:effectLst/>
                <a:latin typeface="+mn-lt"/>
                <a:ea typeface="+mn-ea"/>
                <a:cs typeface="+mn-cs"/>
              </a:rPr>
              <a:t>The work of Johnson Creek Volunteer Parks Naturalists directly supports this goal by informing PP&amp;R staff about Parks conditions and needs.</a:t>
            </a:r>
            <a:r>
              <a:rPr lang="en-US" sz="1200" i="1" kern="1200" dirty="0">
                <a:solidFill>
                  <a:schemeClr val="tx1"/>
                </a:solidFill>
                <a:effectLst/>
                <a:latin typeface="+mn-lt"/>
                <a:ea typeface="+mn-ea"/>
                <a:cs typeface="+mn-cs"/>
              </a:rPr>
              <a:t> </a:t>
            </a:r>
            <a:endParaRPr lang="en-US" b="1" dirty="0">
              <a:solidFill>
                <a:schemeClr val="bg1"/>
              </a:solidFill>
            </a:endParaRPr>
          </a:p>
          <a:p>
            <a:pPr marL="285750" indent="-285750">
              <a:buFont typeface="Arial" panose="020B0604020202020204" pitchFamily="34" charset="0"/>
              <a:buChar char="•"/>
            </a:pPr>
            <a:r>
              <a:rPr lang="en-US" b="1" dirty="0">
                <a:solidFill>
                  <a:schemeClr val="bg1"/>
                </a:solidFill>
              </a:rPr>
              <a:t>Stewardship Coordinators</a:t>
            </a:r>
          </a:p>
          <a:p>
            <a:pPr marL="285750" indent="-285750">
              <a:buFont typeface="Arial" panose="020B0604020202020204" pitchFamily="34" charset="0"/>
              <a:buChar char="•"/>
            </a:pPr>
            <a:endParaRPr lang="en-US" b="1" dirty="0">
              <a:solidFill>
                <a:schemeClr val="bg1"/>
              </a:solidFill>
            </a:endParaRP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D3D0198-EF38-41F2-9F04-333CBD8890C2}" type="slidenum">
              <a:rPr lang="en-US" smtClean="0"/>
              <a:t>9</a:t>
            </a:fld>
            <a:endParaRPr lang="en-US"/>
          </a:p>
        </p:txBody>
      </p:sp>
    </p:spTree>
    <p:extLst>
      <p:ext uri="{BB962C8B-B14F-4D97-AF65-F5344CB8AC3E}">
        <p14:creationId xmlns:p14="http://schemas.microsoft.com/office/powerpoint/2010/main" val="2617996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3D0198-EF38-41F2-9F04-333CBD8890C2}" type="slidenum">
              <a:rPr lang="en-US" smtClean="0"/>
              <a:t>10</a:t>
            </a:fld>
            <a:endParaRPr lang="en-US"/>
          </a:p>
        </p:txBody>
      </p:sp>
    </p:spTree>
    <p:extLst>
      <p:ext uri="{BB962C8B-B14F-4D97-AF65-F5344CB8AC3E}">
        <p14:creationId xmlns:p14="http://schemas.microsoft.com/office/powerpoint/2010/main" val="4193569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7DCB6580-6042-45E8-95AF-16E5DB6909C6}" type="datetimeFigureOut">
              <a:rPr lang="en-US" smtClean="0"/>
              <a:t>1/24/2018</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8B1AE88-008D-4B15-8367-FAC6325048C5}" type="slidenum">
              <a:rPr lang="en-US" smtClean="0"/>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DCB6580-6042-45E8-95AF-16E5DB6909C6}"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1AE88-008D-4B15-8367-FAC6325048C5}"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98B1AE88-008D-4B15-8367-FAC6325048C5}" type="slidenum">
              <a:rPr lang="en-US" smtClean="0"/>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DCB6580-6042-45E8-95AF-16E5DB6909C6}"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7DCB6580-6042-45E8-95AF-16E5DB6909C6}"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98B1AE88-008D-4B15-8367-FAC6325048C5}" type="slidenum">
              <a:rPr lang="en-US" smtClean="0"/>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7DCB6580-6042-45E8-95AF-16E5DB6909C6}" type="datetimeFigureOut">
              <a:rPr lang="en-US" smtClean="0"/>
              <a:t>1/24/2018</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8B1AE88-008D-4B15-8367-FAC6325048C5}" type="slidenum">
              <a:rPr lang="en-US" smtClean="0"/>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7DCB6580-6042-45E8-95AF-16E5DB6909C6}" type="datetimeFigureOut">
              <a:rPr lang="en-US" smtClean="0"/>
              <a:t>1/24/2018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B1AE88-008D-4B15-8367-FAC6325048C5}" type="slidenum">
              <a:rPr lang="en-US" smtClean="0"/>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7DCB6580-6042-45E8-95AF-16E5DB6909C6}" type="datetimeFigureOut">
              <a:rPr lang="en-US" smtClean="0"/>
              <a:t>1/24/2018</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98B1AE88-008D-4B15-8367-FAC6325048C5}" type="slidenum">
              <a:rPr lang="en-US" smtClean="0"/>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DCB6580-6042-45E8-95AF-16E5DB6909C6}" type="datetimeFigureOut">
              <a:rPr lang="en-US" smtClean="0"/>
              <a:t>1/24/2018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98B1AE88-008D-4B15-8367-FAC6325048C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7DCB6580-6042-45E8-95AF-16E5DB6909C6}" type="datetimeFigureOut">
              <a:rPr lang="en-US" smtClean="0"/>
              <a:t>1/24/2018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98B1AE88-008D-4B15-8367-FAC6325048C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98B1AE88-008D-4B15-8367-FAC6325048C5}" type="slidenum">
              <a:rPr lang="en-US" smtClean="0"/>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7DCB6580-6042-45E8-95AF-16E5DB6909C6}" type="datetimeFigureOut">
              <a:rPr lang="en-US" smtClean="0"/>
              <a:t>1/24/2018</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98B1AE88-008D-4B15-8367-FAC6325048C5}" type="slidenum">
              <a:rPr lang="en-US" smtClean="0"/>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7DCB6580-6042-45E8-95AF-16E5DB6909C6}" type="datetimeFigureOut">
              <a:rPr lang="en-US" smtClean="0"/>
              <a:t>1/24/2018</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7DCB6580-6042-45E8-95AF-16E5DB6909C6}" type="datetimeFigureOut">
              <a:rPr lang="en-US" smtClean="0"/>
              <a:t>1/24/2018</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98B1AE88-008D-4B15-8367-FAC6325048C5}" type="slidenum">
              <a:rPr lang="en-US" smtClean="0"/>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Johnson Creek Volunteer Parks Naturalists Orientation	</a:t>
            </a:r>
          </a:p>
        </p:txBody>
      </p:sp>
      <p:sp>
        <p:nvSpPr>
          <p:cNvPr id="6" name="TextBox 5">
            <a:extLst>
              <a:ext uri="{FF2B5EF4-FFF2-40B4-BE49-F238E27FC236}">
                <a16:creationId xmlns:a16="http://schemas.microsoft.com/office/drawing/2014/main" xmlns="" id="{70A6BCE8-34ED-4282-A422-67921D122298}"/>
              </a:ext>
            </a:extLst>
          </p:cNvPr>
          <p:cNvSpPr txBox="1"/>
          <p:nvPr/>
        </p:nvSpPr>
        <p:spPr>
          <a:xfrm>
            <a:off x="3619500" y="3048000"/>
            <a:ext cx="1905000" cy="769441"/>
          </a:xfrm>
          <a:prstGeom prst="rect">
            <a:avLst/>
          </a:prstGeom>
          <a:noFill/>
        </p:spPr>
        <p:txBody>
          <a:bodyPr wrap="square" rtlCol="0">
            <a:spAutoFit/>
          </a:bodyPr>
          <a:lstStyle/>
          <a:p>
            <a:pPr algn="ctr"/>
            <a:r>
              <a:rPr lang="en-US" sz="4400" dirty="0">
                <a:solidFill>
                  <a:schemeClr val="bg2"/>
                </a:solidFill>
              </a:rPr>
              <a:t>2018</a:t>
            </a:r>
          </a:p>
        </p:txBody>
      </p:sp>
      <p:pic>
        <p:nvPicPr>
          <p:cNvPr id="7" name="Picture 6">
            <a:extLst>
              <a:ext uri="{FF2B5EF4-FFF2-40B4-BE49-F238E27FC236}">
                <a16:creationId xmlns:a16="http://schemas.microsoft.com/office/drawing/2014/main" xmlns="" id="{3CF765FD-6441-40CB-8AF3-B63B142304E2}"/>
              </a:ext>
            </a:extLst>
          </p:cNvPr>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81000" y="4970276"/>
            <a:ext cx="1792224" cy="1234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xmlns="" id="{A76140A2-58D3-452D-8E3A-EEC62E2FEFBE}"/>
              </a:ext>
            </a:extLst>
          </p:cNvPr>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410200" y="5495949"/>
            <a:ext cx="3345398" cy="7087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11022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t>Annual Schedule</a:t>
            </a:r>
          </a:p>
        </p:txBody>
      </p:sp>
      <p:sp>
        <p:nvSpPr>
          <p:cNvPr id="2" name="Content Placeholder 1"/>
          <p:cNvSpPr>
            <a:spLocks noGrp="1"/>
          </p:cNvSpPr>
          <p:nvPr>
            <p:ph sz="quarter" idx="1"/>
          </p:nvPr>
        </p:nvSpPr>
        <p:spPr/>
        <p:txBody>
          <a:bodyPr/>
          <a:lstStyle/>
          <a:p>
            <a:pPr marL="0" indent="0">
              <a:buNone/>
            </a:pPr>
            <a:endParaRPr lang="en-US" dirty="0"/>
          </a:p>
          <a:p>
            <a:endParaRPr lang="en-US" dirty="0"/>
          </a:p>
        </p:txBody>
      </p:sp>
      <p:sp>
        <p:nvSpPr>
          <p:cNvPr id="9" name="TextBox 8">
            <a:extLst>
              <a:ext uri="{FF2B5EF4-FFF2-40B4-BE49-F238E27FC236}">
                <a16:creationId xmlns:a16="http://schemas.microsoft.com/office/drawing/2014/main" xmlns="" id="{E7FBBEC1-DF0E-43FF-B780-38C46D7702DA}"/>
              </a:ext>
            </a:extLst>
          </p:cNvPr>
          <p:cNvSpPr txBox="1"/>
          <p:nvPr/>
        </p:nvSpPr>
        <p:spPr>
          <a:xfrm>
            <a:off x="838200" y="2056501"/>
            <a:ext cx="6400800"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January training</a:t>
            </a:r>
          </a:p>
          <a:p>
            <a:pPr marL="285750" indent="-285750">
              <a:buFont typeface="Arial" panose="020B0604020202020204" pitchFamily="34" charset="0"/>
              <a:buChar char="•"/>
            </a:pPr>
            <a:r>
              <a:rPr lang="en-US" sz="2800" dirty="0"/>
              <a:t>Monthly 2-hour on-site commitment &amp; Journal entry</a:t>
            </a:r>
          </a:p>
          <a:p>
            <a:pPr marL="285750" indent="-285750">
              <a:buFont typeface="Arial" panose="020B0604020202020204" pitchFamily="34" charset="0"/>
              <a:buChar char="•"/>
            </a:pPr>
            <a:r>
              <a:rPr lang="en-US" sz="2800" dirty="0"/>
              <a:t>Mid-year check-in</a:t>
            </a:r>
          </a:p>
          <a:p>
            <a:pPr marL="285750" indent="-285750">
              <a:buFont typeface="Arial" panose="020B0604020202020204" pitchFamily="34" charset="0"/>
              <a:buChar char="•"/>
            </a:pPr>
            <a:r>
              <a:rPr lang="en-US" sz="2800" dirty="0"/>
              <a:t>End of year data wrap-up</a:t>
            </a:r>
          </a:p>
          <a:p>
            <a:pPr marL="285750" indent="-285750">
              <a:buFont typeface="Arial" panose="020B0604020202020204" pitchFamily="34" charset="0"/>
              <a:buChar char="•"/>
            </a:pPr>
            <a:r>
              <a:rPr lang="en-US" sz="2800" dirty="0"/>
              <a:t>December JCWC Volunteer Recognition Event</a:t>
            </a:r>
          </a:p>
        </p:txBody>
      </p:sp>
    </p:spTree>
    <p:extLst>
      <p:ext uri="{BB962C8B-B14F-4D97-AF65-F5344CB8AC3E}">
        <p14:creationId xmlns:p14="http://schemas.microsoft.com/office/powerpoint/2010/main" val="2002113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8005" y="304800"/>
            <a:ext cx="8534400" cy="599070"/>
          </a:xfrm>
        </p:spPr>
        <p:txBody>
          <a:bodyPr>
            <a:normAutofit/>
          </a:bodyPr>
          <a:lstStyle/>
          <a:p>
            <a:r>
              <a:rPr lang="en-US" sz="3200" dirty="0"/>
              <a:t>Dismissal Policy</a:t>
            </a:r>
          </a:p>
        </p:txBody>
      </p:sp>
      <p:sp>
        <p:nvSpPr>
          <p:cNvPr id="3" name="Content Placeholder 2"/>
          <p:cNvSpPr>
            <a:spLocks noGrp="1"/>
          </p:cNvSpPr>
          <p:nvPr>
            <p:ph sz="quarter" idx="1"/>
          </p:nvPr>
        </p:nvSpPr>
        <p:spPr>
          <a:noFill/>
          <a:ln>
            <a:noFill/>
          </a:ln>
        </p:spPr>
        <p:style>
          <a:lnRef idx="1">
            <a:schemeClr val="accent1"/>
          </a:lnRef>
          <a:fillRef idx="2">
            <a:schemeClr val="accent1"/>
          </a:fillRef>
          <a:effectRef idx="1">
            <a:schemeClr val="accent1"/>
          </a:effectRef>
          <a:fontRef idx="minor">
            <a:schemeClr val="dk1"/>
          </a:fontRef>
        </p:style>
        <p:txBody>
          <a:bodyPr>
            <a:normAutofit/>
          </a:bodyPr>
          <a:lstStyle/>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sp>
        <p:nvSpPr>
          <p:cNvPr id="8" name="Content Placeholder 2">
            <a:extLst>
              <a:ext uri="{FF2B5EF4-FFF2-40B4-BE49-F238E27FC236}">
                <a16:creationId xmlns:a16="http://schemas.microsoft.com/office/drawing/2014/main" xmlns="" id="{5198646C-4CED-46A7-BDBD-1BD6A4787FD1}"/>
              </a:ext>
            </a:extLst>
          </p:cNvPr>
          <p:cNvSpPr txBox="1">
            <a:spLocks/>
          </p:cNvSpPr>
          <p:nvPr/>
        </p:nvSpPr>
        <p:spPr>
          <a:xfrm>
            <a:off x="1086612" y="2057400"/>
            <a:ext cx="6934200" cy="3736975"/>
          </a:xfrm>
          <a:prstGeom prst="rect">
            <a:avLst/>
          </a:prstGeom>
        </p:spPr>
        <p:txBody>
          <a:bodyPr vert="horz">
            <a:normAutofit fontScale="92500" lnSpcReduction="2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en-US" dirty="0"/>
              <a:t>Because we rely on Volunteer Parks Naturalists to provide us with important, timely information, we reserve the right to dismiss a volunteer who does not fulfill their obligations. As volunteers who are working independently it’s important that you keep us informed. </a:t>
            </a:r>
          </a:p>
          <a:p>
            <a:pPr marL="0" indent="0">
              <a:buFont typeface="Wingdings 2"/>
              <a:buNone/>
            </a:pPr>
            <a:endParaRPr lang="en-US" sz="1700" dirty="0"/>
          </a:p>
          <a:p>
            <a:pPr marL="0" indent="0">
              <a:buFont typeface="Wingdings 2"/>
              <a:buNone/>
            </a:pPr>
            <a:r>
              <a:rPr lang="en-US" dirty="0"/>
              <a:t>If you unable to fulfill your obligations to the program due to serious health concerns, significant life changes or other factors, we ask that you let us know as soon as possible.</a:t>
            </a:r>
          </a:p>
          <a:p>
            <a:endParaRPr lang="en-US" dirty="0"/>
          </a:p>
        </p:txBody>
      </p:sp>
    </p:spTree>
    <p:extLst>
      <p:ext uri="{BB962C8B-B14F-4D97-AF65-F5344CB8AC3E}">
        <p14:creationId xmlns:p14="http://schemas.microsoft.com/office/powerpoint/2010/main" val="1236042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685800"/>
          </a:xfrm>
        </p:spPr>
        <p:txBody>
          <a:bodyPr>
            <a:normAutofit/>
          </a:bodyPr>
          <a:lstStyle/>
          <a:p>
            <a:r>
              <a:rPr lang="en-US" sz="3200" dirty="0"/>
              <a:t>Paperwork</a:t>
            </a:r>
          </a:p>
        </p:txBody>
      </p:sp>
      <p:sp>
        <p:nvSpPr>
          <p:cNvPr id="8" name="Content Placeholder 2">
            <a:extLst>
              <a:ext uri="{FF2B5EF4-FFF2-40B4-BE49-F238E27FC236}">
                <a16:creationId xmlns:a16="http://schemas.microsoft.com/office/drawing/2014/main" xmlns="" id="{0F8A13DC-9F9D-47CF-9904-2719820BFE44}"/>
              </a:ext>
            </a:extLst>
          </p:cNvPr>
          <p:cNvSpPr>
            <a:spLocks noGrp="1"/>
          </p:cNvSpPr>
          <p:nvPr>
            <p:ph idx="1"/>
          </p:nvPr>
        </p:nvSpPr>
        <p:spPr>
          <a:xfrm>
            <a:off x="685800" y="2819400"/>
            <a:ext cx="7467600" cy="2743200"/>
          </a:xfrm>
        </p:spPr>
        <p:txBody>
          <a:bodyPr>
            <a:normAutofit/>
          </a:bodyPr>
          <a:lstStyle/>
          <a:p>
            <a:r>
              <a:rPr lang="en-US" dirty="0"/>
              <a:t>PP&amp;R Volunteer Application </a:t>
            </a:r>
          </a:p>
          <a:p>
            <a:r>
              <a:rPr lang="en-US" dirty="0"/>
              <a:t>PP&amp;R Background check form</a:t>
            </a:r>
          </a:p>
          <a:p>
            <a:r>
              <a:rPr lang="en-US" dirty="0"/>
              <a:t>PP&amp;R Code of Conduct</a:t>
            </a:r>
          </a:p>
          <a:p>
            <a:r>
              <a:rPr lang="en-US" dirty="0"/>
              <a:t>JCWC-PP&amp;R waiver</a:t>
            </a:r>
          </a:p>
          <a:p>
            <a:endParaRPr lang="en-US" dirty="0"/>
          </a:p>
        </p:txBody>
      </p:sp>
    </p:spTree>
    <p:extLst>
      <p:ext uri="{BB962C8B-B14F-4D97-AF65-F5344CB8AC3E}">
        <p14:creationId xmlns:p14="http://schemas.microsoft.com/office/powerpoint/2010/main" val="3930694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685800"/>
          </a:xfrm>
        </p:spPr>
        <p:txBody>
          <a:bodyPr>
            <a:normAutofit/>
          </a:bodyPr>
          <a:lstStyle/>
          <a:p>
            <a:r>
              <a:rPr lang="en-US" sz="3200" dirty="0"/>
              <a:t>Journal Entry</a:t>
            </a:r>
          </a:p>
        </p:txBody>
      </p:sp>
      <p:sp>
        <p:nvSpPr>
          <p:cNvPr id="4" name="Rectangle 3"/>
          <p:cNvSpPr/>
          <p:nvPr/>
        </p:nvSpPr>
        <p:spPr>
          <a:xfrm>
            <a:off x="4451614" y="3244334"/>
            <a:ext cx="240772"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682407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4000" r="-24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01752" y="228600"/>
            <a:ext cx="8534400" cy="685800"/>
          </a:xfrm>
        </p:spPr>
        <p:txBody>
          <a:bodyPr>
            <a:normAutofit/>
          </a:bodyPr>
          <a:lstStyle/>
          <a:p>
            <a:r>
              <a:rPr lang="en-US" sz="3200" dirty="0" err="1"/>
              <a:t>iNaturalist</a:t>
            </a:r>
            <a:endParaRPr lang="en-US" sz="3200" dirty="0"/>
          </a:p>
        </p:txBody>
      </p:sp>
      <p:sp>
        <p:nvSpPr>
          <p:cNvPr id="2" name="Content Placeholder 1"/>
          <p:cNvSpPr>
            <a:spLocks noGrp="1"/>
          </p:cNvSpPr>
          <p:nvPr>
            <p:ph sz="quarter" idx="1"/>
          </p:nvPr>
        </p:nvSpPr>
        <p:spPr/>
        <p:txBody>
          <a:bodyPr>
            <a:normAutofit/>
          </a:bodyPr>
          <a:lstStyle/>
          <a:p>
            <a:pPr marL="457200" indent="-457200">
              <a:buAutoNum type="arabicPeriod"/>
            </a:pPr>
            <a:endParaRPr lang="en-US" dirty="0"/>
          </a:p>
          <a:p>
            <a:pPr marL="0" indent="0">
              <a:buNone/>
            </a:pPr>
            <a:endParaRPr lang="en-US" dirty="0"/>
          </a:p>
        </p:txBody>
      </p:sp>
    </p:spTree>
    <p:extLst>
      <p:ext uri="{BB962C8B-B14F-4D97-AF65-F5344CB8AC3E}">
        <p14:creationId xmlns:p14="http://schemas.microsoft.com/office/powerpoint/2010/main" val="176661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685800"/>
          </a:xfrm>
        </p:spPr>
        <p:txBody>
          <a:bodyPr/>
          <a:lstStyle/>
          <a:p>
            <a:r>
              <a:rPr lang="en-US" dirty="0"/>
              <a:t>Johnson Creek Natural Areas</a:t>
            </a:r>
          </a:p>
        </p:txBody>
      </p:sp>
    </p:spTree>
    <p:extLst>
      <p:ext uri="{BB962C8B-B14F-4D97-AF65-F5344CB8AC3E}">
        <p14:creationId xmlns:p14="http://schemas.microsoft.com/office/powerpoint/2010/main" val="4281535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685800"/>
          </a:xfrm>
        </p:spPr>
        <p:txBody>
          <a:bodyPr/>
          <a:lstStyle/>
          <a:p>
            <a:r>
              <a:rPr lang="en-US" dirty="0"/>
              <a:t>Beggar’s-tick Wildlife Refuge</a:t>
            </a:r>
          </a:p>
        </p:txBody>
      </p:sp>
    </p:spTree>
    <p:extLst>
      <p:ext uri="{BB962C8B-B14F-4D97-AF65-F5344CB8AC3E}">
        <p14:creationId xmlns:p14="http://schemas.microsoft.com/office/powerpoint/2010/main" val="3831037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01DC0E-3257-4F1F-B103-C59F9BCB9746}"/>
              </a:ext>
            </a:extLst>
          </p:cNvPr>
          <p:cNvSpPr>
            <a:spLocks noGrp="1"/>
          </p:cNvSpPr>
          <p:nvPr>
            <p:ph type="title"/>
          </p:nvPr>
        </p:nvSpPr>
        <p:spPr>
          <a:xfrm>
            <a:off x="301752" y="228600"/>
            <a:ext cx="8534400" cy="685800"/>
          </a:xfrm>
        </p:spPr>
        <p:txBody>
          <a:bodyPr/>
          <a:lstStyle/>
          <a:p>
            <a:r>
              <a:rPr lang="en-US" dirty="0"/>
              <a:t>Brannen Property</a:t>
            </a:r>
          </a:p>
        </p:txBody>
      </p:sp>
    </p:spTree>
    <p:extLst>
      <p:ext uri="{BB962C8B-B14F-4D97-AF65-F5344CB8AC3E}">
        <p14:creationId xmlns:p14="http://schemas.microsoft.com/office/powerpoint/2010/main" val="2452590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2EA0C5-E5D0-47EF-BE87-06109263D913}"/>
              </a:ext>
            </a:extLst>
          </p:cNvPr>
          <p:cNvSpPr>
            <a:spLocks noGrp="1"/>
          </p:cNvSpPr>
          <p:nvPr>
            <p:ph type="title"/>
          </p:nvPr>
        </p:nvSpPr>
        <p:spPr/>
        <p:txBody>
          <a:bodyPr/>
          <a:lstStyle/>
          <a:p>
            <a:r>
              <a:rPr lang="en-US" dirty="0"/>
              <a:t>The Buttes Natural Area</a:t>
            </a:r>
          </a:p>
        </p:txBody>
      </p:sp>
    </p:spTree>
    <p:extLst>
      <p:ext uri="{BB962C8B-B14F-4D97-AF65-F5344CB8AC3E}">
        <p14:creationId xmlns:p14="http://schemas.microsoft.com/office/powerpoint/2010/main" val="1691605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r="-2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6639C7-DAF8-42EB-9336-194D6B159DC9}"/>
              </a:ext>
            </a:extLst>
          </p:cNvPr>
          <p:cNvSpPr>
            <a:spLocks noGrp="1"/>
          </p:cNvSpPr>
          <p:nvPr>
            <p:ph type="title"/>
          </p:nvPr>
        </p:nvSpPr>
        <p:spPr/>
        <p:txBody>
          <a:bodyPr/>
          <a:lstStyle/>
          <a:p>
            <a:r>
              <a:rPr lang="en-US" dirty="0"/>
              <a:t>Clatsop Butte Park</a:t>
            </a:r>
          </a:p>
        </p:txBody>
      </p:sp>
    </p:spTree>
    <p:extLst>
      <p:ext uri="{BB962C8B-B14F-4D97-AF65-F5344CB8AC3E}">
        <p14:creationId xmlns:p14="http://schemas.microsoft.com/office/powerpoint/2010/main" val="1378433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for tonight</a:t>
            </a:r>
          </a:p>
        </p:txBody>
      </p:sp>
      <p:sp>
        <p:nvSpPr>
          <p:cNvPr id="3" name="Content Placeholder 2"/>
          <p:cNvSpPr>
            <a:spLocks noGrp="1"/>
          </p:cNvSpPr>
          <p:nvPr>
            <p:ph sz="quarter" idx="1"/>
          </p:nvPr>
        </p:nvSpPr>
        <p:spPr>
          <a:xfrm>
            <a:off x="301752" y="1600200"/>
            <a:ext cx="8503920" cy="4498848"/>
          </a:xfrm>
        </p:spPr>
        <p:txBody>
          <a:bodyPr>
            <a:normAutofit fontScale="92500" lnSpcReduction="20000"/>
          </a:bodyPr>
          <a:lstStyle/>
          <a:p>
            <a:r>
              <a:rPr lang="en-US" dirty="0"/>
              <a:t>6:00-6:30	 	Welcome, introductions, order 					food, hand out paperwork</a:t>
            </a:r>
          </a:p>
          <a:p>
            <a:endParaRPr lang="en-US" dirty="0"/>
          </a:p>
          <a:p>
            <a:r>
              <a:rPr lang="en-US" dirty="0"/>
              <a:t>6:20-6:30		Green Streets Program Orientation</a:t>
            </a:r>
          </a:p>
          <a:p>
            <a:pPr marL="0" indent="0">
              <a:buNone/>
            </a:pPr>
            <a:endParaRPr lang="en-US" dirty="0"/>
          </a:p>
          <a:p>
            <a:r>
              <a:rPr lang="en-US" dirty="0"/>
              <a:t>6:30-7:30		Volunteer Parks Naturalist Program 				</a:t>
            </a:r>
            <a:r>
              <a:rPr lang="en-US" dirty="0" err="1"/>
              <a:t>Powerpoint</a:t>
            </a:r>
            <a:r>
              <a:rPr lang="en-US" dirty="0"/>
              <a:t> Orientation</a:t>
            </a:r>
          </a:p>
          <a:p>
            <a:pPr marL="0" indent="0">
              <a:buNone/>
            </a:pPr>
            <a:endParaRPr lang="en-US" dirty="0"/>
          </a:p>
          <a:p>
            <a:r>
              <a:rPr lang="en-US" dirty="0"/>
              <a:t>7:30-8:00 		Natural Area Sign-up, wrap up, 					hand in paperwork. </a:t>
            </a:r>
          </a:p>
          <a:p>
            <a:endParaRPr lang="en-US" dirty="0"/>
          </a:p>
          <a:p>
            <a:pPr marL="0" indent="0" algn="ctr">
              <a:buNone/>
            </a:pPr>
            <a:r>
              <a:rPr lang="en-US" i="1" dirty="0"/>
              <a:t>Final questions and goodnight!</a:t>
            </a:r>
          </a:p>
          <a:p>
            <a:pPr marL="0" indent="0" algn="ctr">
              <a:buNone/>
            </a:pPr>
            <a:endParaRPr lang="en-US" i="1" dirty="0"/>
          </a:p>
        </p:txBody>
      </p:sp>
    </p:spTree>
    <p:extLst>
      <p:ext uri="{BB962C8B-B14F-4D97-AF65-F5344CB8AC3E}">
        <p14:creationId xmlns:p14="http://schemas.microsoft.com/office/powerpoint/2010/main" val="2249073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832FE7-92B5-446C-9093-317382C45439}"/>
              </a:ext>
            </a:extLst>
          </p:cNvPr>
          <p:cNvSpPr>
            <a:spLocks noGrp="1"/>
          </p:cNvSpPr>
          <p:nvPr>
            <p:ph type="title"/>
          </p:nvPr>
        </p:nvSpPr>
        <p:spPr/>
        <p:txBody>
          <a:bodyPr/>
          <a:lstStyle/>
          <a:p>
            <a:r>
              <a:rPr lang="en-US" dirty="0"/>
              <a:t>Cottonwood Creek Natural Area</a:t>
            </a:r>
          </a:p>
        </p:txBody>
      </p:sp>
    </p:spTree>
    <p:extLst>
      <p:ext uri="{BB962C8B-B14F-4D97-AF65-F5344CB8AC3E}">
        <p14:creationId xmlns:p14="http://schemas.microsoft.com/office/powerpoint/2010/main" val="131015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8D7678-53C6-4404-8A5B-52C9200B550F}"/>
              </a:ext>
            </a:extLst>
          </p:cNvPr>
          <p:cNvSpPr>
            <a:spLocks noGrp="1"/>
          </p:cNvSpPr>
          <p:nvPr>
            <p:ph type="title"/>
          </p:nvPr>
        </p:nvSpPr>
        <p:spPr/>
        <p:txBody>
          <a:bodyPr/>
          <a:lstStyle/>
          <a:p>
            <a:r>
              <a:rPr lang="en-US" dirty="0" err="1"/>
              <a:t>Deardorff</a:t>
            </a:r>
            <a:r>
              <a:rPr lang="en-US" dirty="0"/>
              <a:t> Creek Natural Area</a:t>
            </a:r>
          </a:p>
        </p:txBody>
      </p:sp>
    </p:spTree>
    <p:extLst>
      <p:ext uri="{BB962C8B-B14F-4D97-AF65-F5344CB8AC3E}">
        <p14:creationId xmlns:p14="http://schemas.microsoft.com/office/powerpoint/2010/main" val="37509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616E3D-3FDC-4BBB-B7F0-220EA540C034}"/>
              </a:ext>
            </a:extLst>
          </p:cNvPr>
          <p:cNvSpPr>
            <a:spLocks noGrp="1"/>
          </p:cNvSpPr>
          <p:nvPr>
            <p:ph type="title"/>
          </p:nvPr>
        </p:nvSpPr>
        <p:spPr/>
        <p:txBody>
          <a:bodyPr/>
          <a:lstStyle/>
          <a:p>
            <a:r>
              <a:rPr lang="en-US" dirty="0"/>
              <a:t>Errol Heights Park</a:t>
            </a:r>
          </a:p>
        </p:txBody>
      </p:sp>
      <p:sp>
        <p:nvSpPr>
          <p:cNvPr id="3" name="Content Placeholder 2">
            <a:extLst>
              <a:ext uri="{FF2B5EF4-FFF2-40B4-BE49-F238E27FC236}">
                <a16:creationId xmlns:a16="http://schemas.microsoft.com/office/drawing/2014/main" xmlns="" id="{0A07C52B-8FA5-42C4-A006-2C12F4DC67BE}"/>
              </a:ext>
            </a:extLst>
          </p:cNvPr>
          <p:cNvSpPr>
            <a:spLocks noGrp="1"/>
          </p:cNvSpPr>
          <p:nvPr>
            <p:ph sz="quarter" idx="1"/>
          </p:nvPr>
        </p:nvSpPr>
        <p:spPr>
          <a:blipFill>
            <a:blip r:embed="rId3"/>
            <a:stretch>
              <a:fillRect/>
            </a:stretch>
          </a:blipFill>
        </p:spPr>
        <p:txBody>
          <a:bodyPr/>
          <a:lstStyle/>
          <a:p>
            <a:endParaRPr lang="en-US" dirty="0"/>
          </a:p>
        </p:txBody>
      </p:sp>
    </p:spTree>
    <p:extLst>
      <p:ext uri="{BB962C8B-B14F-4D97-AF65-F5344CB8AC3E}">
        <p14:creationId xmlns:p14="http://schemas.microsoft.com/office/powerpoint/2010/main" val="1689724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0BA640-273E-4BDA-9D4A-6CB3A163188F}"/>
              </a:ext>
            </a:extLst>
          </p:cNvPr>
          <p:cNvSpPr>
            <a:spLocks noGrp="1"/>
          </p:cNvSpPr>
          <p:nvPr>
            <p:ph type="title"/>
          </p:nvPr>
        </p:nvSpPr>
        <p:spPr/>
        <p:txBody>
          <a:bodyPr/>
          <a:lstStyle/>
          <a:p>
            <a:r>
              <a:rPr lang="en-US" dirty="0"/>
              <a:t>Foster Floodplain Natural Area</a:t>
            </a:r>
          </a:p>
        </p:txBody>
      </p:sp>
    </p:spTree>
    <p:extLst>
      <p:ext uri="{BB962C8B-B14F-4D97-AF65-F5344CB8AC3E}">
        <p14:creationId xmlns:p14="http://schemas.microsoft.com/office/powerpoint/2010/main" val="3630029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786EB9-DF4E-451F-B47E-64915D628385}"/>
              </a:ext>
            </a:extLst>
          </p:cNvPr>
          <p:cNvSpPr>
            <a:spLocks noGrp="1"/>
          </p:cNvSpPr>
          <p:nvPr>
            <p:ph type="title"/>
          </p:nvPr>
        </p:nvSpPr>
        <p:spPr>
          <a:xfrm>
            <a:off x="301752" y="228600"/>
            <a:ext cx="8534400" cy="685800"/>
          </a:xfrm>
        </p:spPr>
        <p:txBody>
          <a:bodyPr/>
          <a:lstStyle/>
          <a:p>
            <a:r>
              <a:rPr lang="en-US" dirty="0"/>
              <a:t>Indian Creek Natural Area</a:t>
            </a:r>
          </a:p>
        </p:txBody>
      </p:sp>
    </p:spTree>
    <p:extLst>
      <p:ext uri="{BB962C8B-B14F-4D97-AF65-F5344CB8AC3E}">
        <p14:creationId xmlns:p14="http://schemas.microsoft.com/office/powerpoint/2010/main" val="2576264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8EC704-2AF1-440C-B7C4-340027C33116}"/>
              </a:ext>
            </a:extLst>
          </p:cNvPr>
          <p:cNvSpPr>
            <a:spLocks noGrp="1"/>
          </p:cNvSpPr>
          <p:nvPr>
            <p:ph type="title"/>
          </p:nvPr>
        </p:nvSpPr>
        <p:spPr>
          <a:xfrm>
            <a:off x="301752" y="228600"/>
            <a:ext cx="8534400" cy="685800"/>
          </a:xfrm>
        </p:spPr>
        <p:txBody>
          <a:bodyPr/>
          <a:lstStyle/>
          <a:p>
            <a:r>
              <a:rPr lang="en-US" dirty="0"/>
              <a:t>Johnson Creek Park</a:t>
            </a:r>
          </a:p>
        </p:txBody>
      </p:sp>
    </p:spTree>
    <p:extLst>
      <p:ext uri="{BB962C8B-B14F-4D97-AF65-F5344CB8AC3E}">
        <p14:creationId xmlns:p14="http://schemas.microsoft.com/office/powerpoint/2010/main" val="2944466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4B5C81-844C-4F27-9F8E-5AC3406DB302}"/>
              </a:ext>
            </a:extLst>
          </p:cNvPr>
          <p:cNvSpPr>
            <a:spLocks noGrp="1"/>
          </p:cNvSpPr>
          <p:nvPr>
            <p:ph type="title"/>
          </p:nvPr>
        </p:nvSpPr>
        <p:spPr>
          <a:xfrm>
            <a:off x="301752" y="228600"/>
            <a:ext cx="8534400" cy="685800"/>
          </a:xfrm>
        </p:spPr>
        <p:txBody>
          <a:bodyPr/>
          <a:lstStyle/>
          <a:p>
            <a:r>
              <a:rPr lang="en-US" dirty="0"/>
              <a:t>Kingsley D. Bundy Park</a:t>
            </a:r>
          </a:p>
        </p:txBody>
      </p:sp>
    </p:spTree>
    <p:extLst>
      <p:ext uri="{BB962C8B-B14F-4D97-AF65-F5344CB8AC3E}">
        <p14:creationId xmlns:p14="http://schemas.microsoft.com/office/powerpoint/2010/main" val="1501122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9961DF-3E5C-4950-A3C2-1D90357B04E9}"/>
              </a:ext>
            </a:extLst>
          </p:cNvPr>
          <p:cNvSpPr>
            <a:spLocks noGrp="1"/>
          </p:cNvSpPr>
          <p:nvPr>
            <p:ph type="title"/>
          </p:nvPr>
        </p:nvSpPr>
        <p:spPr>
          <a:xfrm>
            <a:off x="301752" y="228600"/>
            <a:ext cx="8534400" cy="685800"/>
          </a:xfrm>
        </p:spPr>
        <p:txBody>
          <a:bodyPr/>
          <a:lstStyle/>
          <a:p>
            <a:r>
              <a:rPr lang="en-US" dirty="0"/>
              <a:t>Mitchell Creek Natural Area</a:t>
            </a:r>
          </a:p>
        </p:txBody>
      </p:sp>
    </p:spTree>
    <p:extLst>
      <p:ext uri="{BB962C8B-B14F-4D97-AF65-F5344CB8AC3E}">
        <p14:creationId xmlns:p14="http://schemas.microsoft.com/office/powerpoint/2010/main" val="14291751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13496B-D7D6-4203-A12C-5363A2DC4F5D}"/>
              </a:ext>
            </a:extLst>
          </p:cNvPr>
          <p:cNvSpPr>
            <a:spLocks noGrp="1"/>
          </p:cNvSpPr>
          <p:nvPr>
            <p:ph type="title"/>
          </p:nvPr>
        </p:nvSpPr>
        <p:spPr>
          <a:xfrm>
            <a:off x="301752" y="228600"/>
            <a:ext cx="8534400" cy="609600"/>
          </a:xfrm>
        </p:spPr>
        <p:txBody>
          <a:bodyPr/>
          <a:lstStyle/>
          <a:p>
            <a:r>
              <a:rPr lang="en-US" dirty="0"/>
              <a:t>Powell Butte Lower Floodplain</a:t>
            </a:r>
          </a:p>
        </p:txBody>
      </p:sp>
    </p:spTree>
    <p:extLst>
      <p:ext uri="{BB962C8B-B14F-4D97-AF65-F5344CB8AC3E}">
        <p14:creationId xmlns:p14="http://schemas.microsoft.com/office/powerpoint/2010/main" val="3128971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8000" r="-2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3CE66F-500B-4509-BDED-B1CA90FA4251}"/>
              </a:ext>
            </a:extLst>
          </p:cNvPr>
          <p:cNvSpPr>
            <a:spLocks noGrp="1"/>
          </p:cNvSpPr>
          <p:nvPr>
            <p:ph type="title"/>
          </p:nvPr>
        </p:nvSpPr>
        <p:spPr>
          <a:xfrm>
            <a:off x="301752" y="228600"/>
            <a:ext cx="8534400" cy="609600"/>
          </a:xfrm>
        </p:spPr>
        <p:txBody>
          <a:bodyPr/>
          <a:lstStyle/>
          <a:p>
            <a:r>
              <a:rPr lang="en-US" dirty="0"/>
              <a:t>Powell Butte Nature Park</a:t>
            </a:r>
          </a:p>
        </p:txBody>
      </p:sp>
    </p:spTree>
    <p:extLst>
      <p:ext uri="{BB962C8B-B14F-4D97-AF65-F5344CB8AC3E}">
        <p14:creationId xmlns:p14="http://schemas.microsoft.com/office/powerpoint/2010/main" val="3822874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304800"/>
            <a:ext cx="8534400" cy="758952"/>
          </a:xfrm>
        </p:spPr>
        <p:txBody>
          <a:bodyPr>
            <a:normAutofit fontScale="90000"/>
          </a:bodyPr>
          <a:lstStyle/>
          <a:p>
            <a:pPr fontAlgn="base"/>
            <a:r>
              <a:rPr lang="en-US" sz="3200" dirty="0"/>
              <a:t/>
            </a:r>
            <a:br>
              <a:rPr lang="en-US" sz="3200" dirty="0"/>
            </a:br>
            <a:r>
              <a:rPr lang="en-US" sz="3200" dirty="0"/>
              <a:t/>
            </a:r>
            <a:br>
              <a:rPr lang="en-US" sz="3200" dirty="0"/>
            </a:br>
            <a:r>
              <a:rPr lang="en-US" sz="3200" dirty="0"/>
              <a:t/>
            </a:r>
            <a:br>
              <a:rPr lang="en-US" sz="3200" dirty="0"/>
            </a:br>
            <a:r>
              <a:rPr lang="en-US" dirty="0"/>
              <a:t/>
            </a:r>
            <a:br>
              <a:rPr lang="en-US" dirty="0"/>
            </a:br>
            <a:r>
              <a:rPr lang="en-US" dirty="0"/>
              <a:t/>
            </a:r>
            <a:br>
              <a:rPr lang="en-US" dirty="0"/>
            </a:br>
            <a:r>
              <a:rPr lang="en-US" sz="3100" dirty="0"/>
              <a:t>Who we are:</a:t>
            </a:r>
            <a:br>
              <a:rPr lang="en-US" sz="3100" dirty="0"/>
            </a:br>
            <a:r>
              <a:rPr lang="en-US" sz="3100" dirty="0"/>
              <a:t>Johnson Creek Watershed Council</a:t>
            </a:r>
          </a:p>
        </p:txBody>
      </p:sp>
      <p:sp>
        <p:nvSpPr>
          <p:cNvPr id="17" name="TextBox 16">
            <a:extLst>
              <a:ext uri="{FF2B5EF4-FFF2-40B4-BE49-F238E27FC236}">
                <a16:creationId xmlns:a16="http://schemas.microsoft.com/office/drawing/2014/main" xmlns="" id="{B37DCA1E-469A-423D-90FD-B2264709D70D}"/>
              </a:ext>
            </a:extLst>
          </p:cNvPr>
          <p:cNvSpPr txBox="1"/>
          <p:nvPr/>
        </p:nvSpPr>
        <p:spPr>
          <a:xfrm>
            <a:off x="322423" y="1752600"/>
            <a:ext cx="8516777" cy="615553"/>
          </a:xfrm>
          <a:prstGeom prst="rect">
            <a:avLst/>
          </a:prstGeom>
          <a:noFill/>
        </p:spPr>
        <p:txBody>
          <a:bodyPr wrap="square" rtlCol="0">
            <a:spAutoFit/>
          </a:bodyPr>
          <a:lstStyle/>
          <a:p>
            <a:r>
              <a:rPr lang="en-US" sz="1700" dirty="0"/>
              <a:t>Our mission is to promote </a:t>
            </a:r>
            <a:r>
              <a:rPr lang="en-US" sz="1700" b="1" dirty="0"/>
              <a:t>restoration</a:t>
            </a:r>
            <a:r>
              <a:rPr lang="en-US" sz="1700" dirty="0"/>
              <a:t> and stewardship of a healthy Johnson Creek Watershed through sound </a:t>
            </a:r>
            <a:r>
              <a:rPr lang="en-US" sz="1700" b="1" dirty="0"/>
              <a:t>science</a:t>
            </a:r>
            <a:r>
              <a:rPr lang="en-US" sz="1700" dirty="0"/>
              <a:t> and community </a:t>
            </a:r>
            <a:r>
              <a:rPr lang="en-US" sz="1700" b="1" dirty="0"/>
              <a:t>engagement</a:t>
            </a:r>
            <a:r>
              <a:rPr lang="en-US" sz="1700" dirty="0"/>
              <a:t>.</a:t>
            </a:r>
          </a:p>
        </p:txBody>
      </p:sp>
      <p:pic>
        <p:nvPicPr>
          <p:cNvPr id="21" name="Content Placeholder 20">
            <a:extLst>
              <a:ext uri="{FF2B5EF4-FFF2-40B4-BE49-F238E27FC236}">
                <a16:creationId xmlns:a16="http://schemas.microsoft.com/office/drawing/2014/main" xmlns="" id="{9773900D-81A4-433F-A170-7FB82A995503}"/>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 y="2743200"/>
            <a:ext cx="8839200" cy="3640064"/>
          </a:xfrm>
        </p:spPr>
      </p:pic>
    </p:spTree>
    <p:extLst>
      <p:ext uri="{BB962C8B-B14F-4D97-AF65-F5344CB8AC3E}">
        <p14:creationId xmlns:p14="http://schemas.microsoft.com/office/powerpoint/2010/main" val="1531008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4D42D6-AFC0-4DBF-B237-AF1B91DC182B}"/>
              </a:ext>
            </a:extLst>
          </p:cNvPr>
          <p:cNvSpPr>
            <a:spLocks noGrp="1"/>
          </p:cNvSpPr>
          <p:nvPr>
            <p:ph type="title"/>
          </p:nvPr>
        </p:nvSpPr>
        <p:spPr>
          <a:xfrm>
            <a:off x="301752" y="228600"/>
            <a:ext cx="8534400" cy="609600"/>
          </a:xfrm>
        </p:spPr>
        <p:txBody>
          <a:bodyPr/>
          <a:lstStyle/>
          <a:p>
            <a:r>
              <a:rPr lang="en-US" dirty="0" err="1"/>
              <a:t>Tideman</a:t>
            </a:r>
            <a:r>
              <a:rPr lang="en-US" dirty="0"/>
              <a:t> Johnson Park</a:t>
            </a:r>
          </a:p>
        </p:txBody>
      </p:sp>
    </p:spTree>
    <p:extLst>
      <p:ext uri="{BB962C8B-B14F-4D97-AF65-F5344CB8AC3E}">
        <p14:creationId xmlns:p14="http://schemas.microsoft.com/office/powerpoint/2010/main" val="1942639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9CB577-ADB4-4A60-B695-65DF671F1F2A}"/>
              </a:ext>
            </a:extLst>
          </p:cNvPr>
          <p:cNvSpPr>
            <a:spLocks noGrp="1"/>
          </p:cNvSpPr>
          <p:nvPr>
            <p:ph type="title"/>
          </p:nvPr>
        </p:nvSpPr>
        <p:spPr>
          <a:xfrm>
            <a:off x="301752" y="228600"/>
            <a:ext cx="8534400" cy="685800"/>
          </a:xfrm>
        </p:spPr>
        <p:txBody>
          <a:bodyPr/>
          <a:lstStyle/>
          <a:p>
            <a:r>
              <a:rPr lang="en-US" dirty="0"/>
              <a:t>Veteran’s Creek Natural Area</a:t>
            </a:r>
          </a:p>
        </p:txBody>
      </p:sp>
    </p:spTree>
    <p:extLst>
      <p:ext uri="{BB962C8B-B14F-4D97-AF65-F5344CB8AC3E}">
        <p14:creationId xmlns:p14="http://schemas.microsoft.com/office/powerpoint/2010/main" val="902295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D51E4F-44A4-4C98-8A9D-481CA130E7BA}"/>
              </a:ext>
            </a:extLst>
          </p:cNvPr>
          <p:cNvSpPr>
            <a:spLocks noGrp="1"/>
          </p:cNvSpPr>
          <p:nvPr>
            <p:ph type="title"/>
          </p:nvPr>
        </p:nvSpPr>
        <p:spPr>
          <a:xfrm>
            <a:off x="301752" y="228600"/>
            <a:ext cx="8534400" cy="685800"/>
          </a:xfrm>
        </p:spPr>
        <p:txBody>
          <a:bodyPr/>
          <a:lstStyle/>
          <a:p>
            <a:r>
              <a:rPr lang="en-US" dirty="0"/>
              <a:t>Wahoo Natural Area</a:t>
            </a:r>
          </a:p>
        </p:txBody>
      </p:sp>
    </p:spTree>
    <p:extLst>
      <p:ext uri="{BB962C8B-B14F-4D97-AF65-F5344CB8AC3E}">
        <p14:creationId xmlns:p14="http://schemas.microsoft.com/office/powerpoint/2010/main" val="4000116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Risk Management</a:t>
            </a:r>
          </a:p>
        </p:txBody>
      </p:sp>
      <p:sp>
        <p:nvSpPr>
          <p:cNvPr id="2" name="Content Placeholder 1"/>
          <p:cNvSpPr>
            <a:spLocks noGrp="1"/>
          </p:cNvSpPr>
          <p:nvPr>
            <p:ph sz="quarter" idx="1"/>
          </p:nvPr>
        </p:nvSpPr>
        <p:spPr>
          <a:xfrm>
            <a:off x="301752" y="1527048"/>
            <a:ext cx="4346447" cy="4572000"/>
          </a:xfrm>
        </p:spPr>
        <p:txBody>
          <a:bodyPr>
            <a:normAutofit/>
          </a:bodyPr>
          <a:lstStyle/>
          <a:p>
            <a:r>
              <a:rPr lang="en-US" sz="3200" dirty="0"/>
              <a:t>Weather</a:t>
            </a:r>
          </a:p>
          <a:p>
            <a:r>
              <a:rPr lang="en-US" sz="3200" dirty="0"/>
              <a:t>Mobility on site</a:t>
            </a:r>
          </a:p>
          <a:p>
            <a:r>
              <a:rPr lang="en-US" sz="3200" dirty="0"/>
              <a:t>Stinging insects </a:t>
            </a:r>
          </a:p>
          <a:p>
            <a:r>
              <a:rPr lang="en-US" sz="3200" dirty="0"/>
              <a:t>Dangerous objects</a:t>
            </a:r>
          </a:p>
          <a:p>
            <a:r>
              <a:rPr lang="en-US" sz="3200" dirty="0"/>
              <a:t>People/Animals</a:t>
            </a:r>
          </a:p>
          <a:p>
            <a:r>
              <a:rPr lang="en-US" sz="3200" dirty="0"/>
              <a:t>Our #1 priority is safety!</a:t>
            </a:r>
          </a:p>
          <a:p>
            <a:pPr marL="0" indent="0">
              <a:buNone/>
            </a:pPr>
            <a:endParaRPr lang="en-US" sz="3200" dirty="0"/>
          </a:p>
          <a:p>
            <a:endParaRPr lang="en-US" sz="3200"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648199" y="1676400"/>
            <a:ext cx="4222639" cy="4381500"/>
          </a:xfrm>
          <a:prstGeom prst="rect">
            <a:avLst/>
          </a:prstGeom>
        </p:spPr>
      </p:pic>
      <p:pic>
        <p:nvPicPr>
          <p:cNvPr id="5" name="Picture 4">
            <a:extLst>
              <a:ext uri="{FF2B5EF4-FFF2-40B4-BE49-F238E27FC236}">
                <a16:creationId xmlns:a16="http://schemas.microsoft.com/office/drawing/2014/main" xmlns="" id="{30C53B51-C32C-42C6-B91D-E59346F57E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6490" y="5181600"/>
            <a:ext cx="886910" cy="886910"/>
          </a:xfrm>
          <a:prstGeom prst="rect">
            <a:avLst/>
          </a:prstGeom>
        </p:spPr>
      </p:pic>
    </p:spTree>
    <p:extLst>
      <p:ext uri="{BB962C8B-B14F-4D97-AF65-F5344CB8AC3E}">
        <p14:creationId xmlns:p14="http://schemas.microsoft.com/office/powerpoint/2010/main" val="393108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NEXT STEPS</a:t>
            </a:r>
          </a:p>
        </p:txBody>
      </p:sp>
      <p:sp>
        <p:nvSpPr>
          <p:cNvPr id="2" name="Content Placeholder 1"/>
          <p:cNvSpPr>
            <a:spLocks noGrp="1"/>
          </p:cNvSpPr>
          <p:nvPr>
            <p:ph sz="quarter" idx="1"/>
          </p:nvPr>
        </p:nvSpPr>
        <p:spPr>
          <a:xfrm>
            <a:off x="699247" y="1371601"/>
            <a:ext cx="7745505" cy="2819400"/>
          </a:xfrm>
        </p:spPr>
        <p:txBody>
          <a:bodyPr>
            <a:normAutofit/>
          </a:bodyPr>
          <a:lstStyle/>
          <a:p>
            <a:pPr marL="0" indent="0">
              <a:buNone/>
            </a:pPr>
            <a:endParaRPr lang="en-US" sz="2400" b="1" dirty="0"/>
          </a:p>
          <a:p>
            <a:pPr marL="0" indent="0">
              <a:buNone/>
            </a:pPr>
            <a:r>
              <a:rPr lang="en-US" sz="2400" b="1" dirty="0"/>
              <a:t>Tonight: </a:t>
            </a:r>
          </a:p>
          <a:p>
            <a:pPr marL="0" indent="0">
              <a:buNone/>
            </a:pPr>
            <a:endParaRPr lang="en-US" sz="2400" b="1" dirty="0"/>
          </a:p>
          <a:p>
            <a:r>
              <a:rPr lang="en-US" sz="2400" dirty="0"/>
              <a:t>7:30-8:00 		Natural Area Sign-up, wrap up, 				hand in paperwork. </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52400" y="4154165"/>
            <a:ext cx="8830365" cy="2265686"/>
          </a:xfrm>
          <a:prstGeom prst="rect">
            <a:avLst/>
          </a:prstGeom>
        </p:spPr>
      </p:pic>
    </p:spTree>
    <p:extLst>
      <p:ext uri="{BB962C8B-B14F-4D97-AF65-F5344CB8AC3E}">
        <p14:creationId xmlns:p14="http://schemas.microsoft.com/office/powerpoint/2010/main" val="40009097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THANK YOU!!!	</a:t>
            </a:r>
          </a:p>
        </p:txBody>
      </p:sp>
      <p:pic>
        <p:nvPicPr>
          <p:cNvPr id="4" name="Content Placeholder 3"/>
          <p:cNvPicPr>
            <a:picLocks noGrp="1" noChangeAspect="1"/>
          </p:cNvPicPr>
          <p:nvPr>
            <p:ph sz="quarter" idx="1"/>
          </p:nvPr>
        </p:nvPicPr>
        <p:blipFill>
          <a:blip r:embed="rId3" cstate="screen">
            <a:extLst>
              <a:ext uri="{28A0092B-C50C-407E-A947-70E740481C1C}">
                <a14:useLocalDpi xmlns:a14="http://schemas.microsoft.com/office/drawing/2010/main" val="0"/>
              </a:ext>
            </a:extLst>
          </a:blip>
          <a:stretch>
            <a:fillRect/>
          </a:stretch>
        </p:blipFill>
        <p:spPr>
          <a:xfrm>
            <a:off x="491385" y="1527175"/>
            <a:ext cx="8124717" cy="4572000"/>
          </a:xfrm>
          <a:prstGeom prst="rect">
            <a:avLst/>
          </a:prstGeom>
        </p:spPr>
      </p:pic>
    </p:spTree>
    <p:extLst>
      <p:ext uri="{BB962C8B-B14F-4D97-AF65-F5344CB8AC3E}">
        <p14:creationId xmlns:p14="http://schemas.microsoft.com/office/powerpoint/2010/main" val="3433249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1752" y="228600"/>
            <a:ext cx="8534400" cy="609600"/>
          </a:xfrm>
        </p:spPr>
        <p:txBody>
          <a:bodyPr>
            <a:normAutofit/>
          </a:bodyPr>
          <a:lstStyle/>
          <a:p>
            <a:r>
              <a:rPr lang="en-US" sz="3200" dirty="0"/>
              <a:t>Q: What’s a watershed council?</a:t>
            </a:r>
          </a:p>
        </p:txBody>
      </p:sp>
      <p:pic>
        <p:nvPicPr>
          <p:cNvPr id="4" name="Content Placeholder 3"/>
          <p:cNvPicPr>
            <a:picLocks noGrp="1" noChangeAspect="1"/>
          </p:cNvPicPr>
          <p:nvPr>
            <p:ph sz="quarter" idx="1"/>
          </p:nvPr>
        </p:nvPicPr>
        <p:blipFill>
          <a:blip r:embed="rId3" cstate="screen">
            <a:extLst>
              <a:ext uri="{28A0092B-C50C-407E-A947-70E740481C1C}">
                <a14:useLocalDpi xmlns:a14="http://schemas.microsoft.com/office/drawing/2010/main" val="0"/>
              </a:ext>
            </a:extLst>
          </a:blip>
          <a:stretch>
            <a:fillRect/>
          </a:stretch>
        </p:blipFill>
        <p:spPr>
          <a:xfrm>
            <a:off x="917202" y="1527175"/>
            <a:ext cx="7273083" cy="4572000"/>
          </a:xfrm>
        </p:spPr>
      </p:pic>
    </p:spTree>
    <p:extLst>
      <p:ext uri="{BB962C8B-B14F-4D97-AF65-F5344CB8AC3E}">
        <p14:creationId xmlns:p14="http://schemas.microsoft.com/office/powerpoint/2010/main" val="2454738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76200"/>
            <a:ext cx="7756263" cy="762000"/>
          </a:xfrm>
        </p:spPr>
        <p:txBody>
          <a:bodyPr>
            <a:normAutofit/>
          </a:bodyPr>
          <a:lstStyle/>
          <a:p>
            <a:r>
              <a:rPr lang="en-US" sz="3200" dirty="0"/>
              <a:t>Q: What’s a watershed?</a:t>
            </a:r>
            <a:r>
              <a:rPr lang="en-US" sz="2800" dirty="0"/>
              <a:t>	</a:t>
            </a:r>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447800" y="1524000"/>
            <a:ext cx="6248400" cy="4848759"/>
          </a:xfrm>
        </p:spPr>
      </p:pic>
    </p:spTree>
    <p:extLst>
      <p:ext uri="{BB962C8B-B14F-4D97-AF65-F5344CB8AC3E}">
        <p14:creationId xmlns:p14="http://schemas.microsoft.com/office/powerpoint/2010/main" val="1703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Our watershed</a:t>
            </a:r>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222871" y="1728856"/>
            <a:ext cx="8692529" cy="4549707"/>
          </a:xfrm>
        </p:spPr>
      </p:pic>
    </p:spTree>
    <p:extLst>
      <p:ext uri="{BB962C8B-B14F-4D97-AF65-F5344CB8AC3E}">
        <p14:creationId xmlns:p14="http://schemas.microsoft.com/office/powerpoint/2010/main" val="1426113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t>How do we fit in?</a:t>
            </a:r>
          </a:p>
        </p:txBody>
      </p:sp>
      <p:pic>
        <p:nvPicPr>
          <p:cNvPr id="4" name="Content Placeholder 3"/>
          <p:cNvPicPr>
            <a:picLocks noGrp="1" noChangeAspect="1"/>
          </p:cNvPicPr>
          <p:nvPr>
            <p:ph sz="quarter" idx="1"/>
          </p:nvPr>
        </p:nvPicPr>
        <p:blipFill>
          <a:blip r:embed="rId3" cstate="screen">
            <a:extLst>
              <a:ext uri="{28A0092B-C50C-407E-A947-70E740481C1C}">
                <a14:useLocalDpi xmlns:a14="http://schemas.microsoft.com/office/drawing/2010/main" val="0"/>
              </a:ext>
            </a:extLst>
          </a:blip>
          <a:stretch>
            <a:fillRect/>
          </a:stretch>
        </p:blipFill>
        <p:spPr>
          <a:xfrm>
            <a:off x="1192664" y="1527175"/>
            <a:ext cx="6722160" cy="4572000"/>
          </a:xfrm>
        </p:spPr>
      </p:pic>
    </p:spTree>
    <p:extLst>
      <p:ext uri="{BB962C8B-B14F-4D97-AF65-F5344CB8AC3E}">
        <p14:creationId xmlns:p14="http://schemas.microsoft.com/office/powerpoint/2010/main" val="3382415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JCWC Programs</a:t>
            </a:r>
          </a:p>
        </p:txBody>
      </p:sp>
      <p:sp>
        <p:nvSpPr>
          <p:cNvPr id="3" name="Content Placeholder 2"/>
          <p:cNvSpPr>
            <a:spLocks noGrp="1"/>
          </p:cNvSpPr>
          <p:nvPr>
            <p:ph sz="quarter" idx="1"/>
          </p:nvPr>
        </p:nvSpPr>
        <p:spPr/>
        <p:txBody>
          <a:bodyPr>
            <a:normAutofit/>
          </a:bodyPr>
          <a:lstStyle/>
          <a:p>
            <a:r>
              <a:rPr lang="en-US" sz="1800" dirty="0"/>
              <a:t>Volunteer Program</a:t>
            </a:r>
          </a:p>
          <a:p>
            <a:pPr lvl="1"/>
            <a:r>
              <a:rPr lang="en-US" sz="1800" dirty="0"/>
              <a:t>Community Science</a:t>
            </a:r>
          </a:p>
          <a:p>
            <a:pPr lvl="1"/>
            <a:r>
              <a:rPr lang="en-US" sz="1800" dirty="0"/>
              <a:t>Restoration</a:t>
            </a:r>
          </a:p>
          <a:p>
            <a:pPr lvl="2"/>
            <a:r>
              <a:rPr lang="en-US" sz="1800" dirty="0">
                <a:solidFill>
                  <a:schemeClr val="accent2">
                    <a:lumMod val="75000"/>
                  </a:schemeClr>
                </a:solidFill>
              </a:rPr>
              <a:t>Creek Crew</a:t>
            </a:r>
          </a:p>
          <a:p>
            <a:pPr lvl="1"/>
            <a:r>
              <a:rPr lang="en-US" sz="1800" dirty="0"/>
              <a:t>Parks Naturalists!</a:t>
            </a:r>
          </a:p>
          <a:p>
            <a:pPr lvl="1"/>
            <a:r>
              <a:rPr lang="en-US" sz="1800" dirty="0"/>
              <a:t>Interns</a:t>
            </a:r>
          </a:p>
          <a:p>
            <a:pPr lvl="1"/>
            <a:r>
              <a:rPr lang="en-US" sz="1800" dirty="0"/>
              <a:t>Outreach Task Force</a:t>
            </a:r>
          </a:p>
          <a:p>
            <a:r>
              <a:rPr lang="en-US" sz="1800" dirty="0"/>
              <a:t>Riparian Program</a:t>
            </a:r>
          </a:p>
          <a:p>
            <a:r>
              <a:rPr lang="en-US" sz="1800" dirty="0"/>
              <a:t>Restoration Program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441543"/>
            <a:ext cx="3564340" cy="267325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7213" y="4495800"/>
            <a:ext cx="3054927" cy="171657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0501" y="5065967"/>
            <a:ext cx="1625600" cy="12192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5027868"/>
            <a:ext cx="1676400" cy="1257299"/>
          </a:xfrm>
          <a:prstGeom prst="rect">
            <a:avLst/>
          </a:prstGeom>
        </p:spPr>
      </p:pic>
    </p:spTree>
    <p:extLst>
      <p:ext uri="{BB962C8B-B14F-4D97-AF65-F5344CB8AC3E}">
        <p14:creationId xmlns:p14="http://schemas.microsoft.com/office/powerpoint/2010/main" val="1573436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01752" y="152400"/>
            <a:ext cx="8534400" cy="914400"/>
          </a:xfrm>
        </p:spPr>
        <p:txBody>
          <a:bodyPr>
            <a:noAutofit/>
          </a:bodyPr>
          <a:lstStyle/>
          <a:p>
            <a:r>
              <a:rPr lang="en-US" sz="2800" dirty="0"/>
              <a:t>Who we are:</a:t>
            </a:r>
            <a:br>
              <a:rPr lang="en-US" sz="2800" dirty="0"/>
            </a:br>
            <a:r>
              <a:rPr lang="en-US" sz="2800" dirty="0"/>
              <a:t>Portland Parks &amp; Recreation</a:t>
            </a:r>
          </a:p>
        </p:txBody>
      </p:sp>
      <p:sp>
        <p:nvSpPr>
          <p:cNvPr id="2" name="Content Placeholder 1"/>
          <p:cNvSpPr>
            <a:spLocks noGrp="1"/>
          </p:cNvSpPr>
          <p:nvPr>
            <p:ph sz="quarter" idx="1"/>
          </p:nvPr>
        </p:nvSpPr>
        <p:spPr/>
        <p:txBody>
          <a:bodyPr>
            <a:normAutofit/>
          </a:bodyPr>
          <a:lstStyle/>
          <a:p>
            <a:endParaRPr lang="en-US" dirty="0"/>
          </a:p>
          <a:p>
            <a:pPr marL="0" indent="0">
              <a:buNone/>
            </a:pPr>
            <a:r>
              <a:rPr lang="en-US" dirty="0"/>
              <a:t> </a:t>
            </a:r>
          </a:p>
        </p:txBody>
      </p:sp>
      <p:sp>
        <p:nvSpPr>
          <p:cNvPr id="4" name="TextBox 3"/>
          <p:cNvSpPr txBox="1"/>
          <p:nvPr/>
        </p:nvSpPr>
        <p:spPr>
          <a:xfrm>
            <a:off x="2133600" y="2895600"/>
            <a:ext cx="184731" cy="923330"/>
          </a:xfrm>
          <a:prstGeom prst="rect">
            <a:avLst/>
          </a:prstGeom>
          <a:noFill/>
        </p:spPr>
        <p:txBody>
          <a:bodyPr wrap="none" rtlCol="0">
            <a:spAutoFit/>
          </a:bodyPr>
          <a:lstStyle/>
          <a:p>
            <a:endParaRPr lang="en-US" dirty="0"/>
          </a:p>
          <a:p>
            <a:endParaRPr lang="en-US" dirty="0"/>
          </a:p>
          <a:p>
            <a:endParaRPr lang="en-US" dirty="0"/>
          </a:p>
        </p:txBody>
      </p:sp>
      <p:sp>
        <p:nvSpPr>
          <p:cNvPr id="7" name="TextBox 6">
            <a:extLst>
              <a:ext uri="{FF2B5EF4-FFF2-40B4-BE49-F238E27FC236}">
                <a16:creationId xmlns:a16="http://schemas.microsoft.com/office/drawing/2014/main" xmlns="" id="{9C569FFA-B5FB-46BF-A209-DED8EDF63DD0}"/>
              </a:ext>
            </a:extLst>
          </p:cNvPr>
          <p:cNvSpPr txBox="1"/>
          <p:nvPr/>
        </p:nvSpPr>
        <p:spPr>
          <a:xfrm>
            <a:off x="322423" y="1752600"/>
            <a:ext cx="8516777" cy="1477328"/>
          </a:xfrm>
          <a:prstGeom prst="rect">
            <a:avLst/>
          </a:prstGeom>
          <a:noFill/>
        </p:spPr>
        <p:txBody>
          <a:bodyPr wrap="square" rtlCol="0">
            <a:spAutoFit/>
          </a:bodyPr>
          <a:lstStyle/>
          <a:p>
            <a:pPr marL="285750" indent="-285750">
              <a:buFont typeface="Arial" panose="020B0604020202020204" pitchFamily="34" charset="0"/>
              <a:buChar char="•"/>
            </a:pPr>
            <a:r>
              <a:rPr lang="en-US" dirty="0"/>
              <a:t>Land Stewardship Natural Areas East: Preserve, protect, and restore Portland’s natural resources to provide equitable access to nature in the city. </a:t>
            </a:r>
          </a:p>
          <a:p>
            <a:pPr marL="285750" indent="-285750">
              <a:buFont typeface="Arial" panose="020B0604020202020204" pitchFamily="34" charset="0"/>
              <a:buChar char="•"/>
            </a:pPr>
            <a:r>
              <a:rPr lang="en-US" dirty="0"/>
              <a:t>PP&amp;R welcomes people of all ages, races, religions, ethnic heritages, sexual orientations, genders and abilities to our Parks &amp; Natural Areas.</a:t>
            </a:r>
          </a:p>
          <a:p>
            <a:endParaRPr lang="en-US" dirty="0"/>
          </a:p>
        </p:txBody>
      </p:sp>
    </p:spTree>
    <p:extLst>
      <p:ext uri="{BB962C8B-B14F-4D97-AF65-F5344CB8AC3E}">
        <p14:creationId xmlns:p14="http://schemas.microsoft.com/office/powerpoint/2010/main" val="264880792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ustom 1">
      <a:dk1>
        <a:sysClr val="windowText" lastClr="000000"/>
      </a:dk1>
      <a:lt1>
        <a:sysClr val="window" lastClr="FFFFFF"/>
      </a:lt1>
      <a:dk2>
        <a:srgbClr val="3A948B"/>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16650</TotalTime>
  <Words>1413</Words>
  <Application>Microsoft Office PowerPoint</Application>
  <PresentationFormat>On-screen Show (4:3)</PresentationFormat>
  <Paragraphs>278</Paragraphs>
  <Slides>35</Slides>
  <Notes>33</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Civic</vt:lpstr>
      <vt:lpstr>Johnson Creek Volunteer Parks Naturalists Orientation </vt:lpstr>
      <vt:lpstr>Agenda for tonight</vt:lpstr>
      <vt:lpstr>     Who we are: Johnson Creek Watershed Council</vt:lpstr>
      <vt:lpstr>Q: What’s a watershed council?</vt:lpstr>
      <vt:lpstr>Q: What’s a watershed? </vt:lpstr>
      <vt:lpstr>Our watershed</vt:lpstr>
      <vt:lpstr>How do we fit in?</vt:lpstr>
      <vt:lpstr>Overview of JCWC Programs</vt:lpstr>
      <vt:lpstr>Who we are: Portland Parks &amp; Recreation</vt:lpstr>
      <vt:lpstr>Annual Schedule</vt:lpstr>
      <vt:lpstr>Dismissal Policy</vt:lpstr>
      <vt:lpstr>Paperwork</vt:lpstr>
      <vt:lpstr>Journal Entry</vt:lpstr>
      <vt:lpstr>iNaturalist</vt:lpstr>
      <vt:lpstr>Johnson Creek Natural Areas</vt:lpstr>
      <vt:lpstr>Beggar’s-tick Wildlife Refuge</vt:lpstr>
      <vt:lpstr>Brannen Property</vt:lpstr>
      <vt:lpstr>The Buttes Natural Area</vt:lpstr>
      <vt:lpstr>Clatsop Butte Park</vt:lpstr>
      <vt:lpstr>Cottonwood Creek Natural Area</vt:lpstr>
      <vt:lpstr>Deardorff Creek Natural Area</vt:lpstr>
      <vt:lpstr>Errol Heights Park</vt:lpstr>
      <vt:lpstr>Foster Floodplain Natural Area</vt:lpstr>
      <vt:lpstr>Indian Creek Natural Area</vt:lpstr>
      <vt:lpstr>Johnson Creek Park</vt:lpstr>
      <vt:lpstr>Kingsley D. Bundy Park</vt:lpstr>
      <vt:lpstr>Mitchell Creek Natural Area</vt:lpstr>
      <vt:lpstr>Powell Butte Lower Floodplain</vt:lpstr>
      <vt:lpstr>Powell Butte Nature Park</vt:lpstr>
      <vt:lpstr>Tideman Johnson Park</vt:lpstr>
      <vt:lpstr>Veteran’s Creek Natural Area</vt:lpstr>
      <vt:lpstr>Wahoo Natural Area</vt:lpstr>
      <vt:lpstr>Risk Management</vt:lpstr>
      <vt:lpstr>NEXT STEPS</vt:lpstr>
      <vt:lpstr>THANK YOU!!! </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dc:creator>
  <cp:lastModifiedBy>Amy</cp:lastModifiedBy>
  <cp:revision>121</cp:revision>
  <dcterms:created xsi:type="dcterms:W3CDTF">2017-01-04T23:53:59Z</dcterms:created>
  <dcterms:modified xsi:type="dcterms:W3CDTF">2018-01-24T23:38:35Z</dcterms:modified>
</cp:coreProperties>
</file>